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8"/>
  </p:notesMasterIdLst>
  <p:sldIdLst>
    <p:sldId id="256" r:id="rId2"/>
    <p:sldId id="259" r:id="rId3"/>
    <p:sldId id="276" r:id="rId4"/>
    <p:sldId id="277" r:id="rId5"/>
    <p:sldId id="260" r:id="rId6"/>
    <p:sldId id="261" r:id="rId7"/>
    <p:sldId id="275" r:id="rId8"/>
    <p:sldId id="262" r:id="rId9"/>
    <p:sldId id="263" r:id="rId10"/>
    <p:sldId id="264" r:id="rId11"/>
    <p:sldId id="265" r:id="rId12"/>
    <p:sldId id="266" r:id="rId13"/>
    <p:sldId id="267" r:id="rId14"/>
    <p:sldId id="268" r:id="rId15"/>
    <p:sldId id="269" r:id="rId16"/>
    <p:sldId id="270" r:id="rId17"/>
    <p:sldId id="271" r:id="rId18"/>
    <p:sldId id="272" r:id="rId19"/>
    <p:sldId id="278" r:id="rId20"/>
    <p:sldId id="281" r:id="rId21"/>
    <p:sldId id="279" r:id="rId22"/>
    <p:sldId id="282" r:id="rId23"/>
    <p:sldId id="280" r:id="rId24"/>
    <p:sldId id="273" r:id="rId25"/>
    <p:sldId id="274" r:id="rId26"/>
    <p:sldId id="25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314"/>
    <p:restoredTop sz="50086"/>
  </p:normalViewPr>
  <p:slideViewPr>
    <p:cSldViewPr snapToGrid="0" snapToObjects="1">
      <p:cViewPr varScale="1">
        <p:scale>
          <a:sx n="46" d="100"/>
          <a:sy n="46" d="100"/>
        </p:scale>
        <p:origin x="168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037A41-0884-1B4D-B385-76B2CFC5DB79}" type="datetimeFigureOut">
              <a:rPr lang="en-US" smtClean="0"/>
              <a:t>8/17/16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28B48-8A45-B248-B6E3-0034C78AF046}" type="slidenum">
              <a:rPr lang="en-US" smtClean="0"/>
              <a:t>‹#›</a:t>
            </a:fld>
            <a:endParaRPr lang="en-US"/>
          </a:p>
        </p:txBody>
      </p:sp>
    </p:spTree>
    <p:extLst>
      <p:ext uri="{BB962C8B-B14F-4D97-AF65-F5344CB8AC3E}">
        <p14:creationId xmlns:p14="http://schemas.microsoft.com/office/powerpoint/2010/main" val="1838154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research was conducted</a:t>
            </a:r>
            <a:r>
              <a:rPr lang="en-US" sz="1200" kern="1200" baseline="0" dirty="0" smtClean="0">
                <a:solidFill>
                  <a:schemeClr val="tx1"/>
                </a:solidFill>
                <a:effectLst/>
                <a:latin typeface="+mn-lt"/>
                <a:ea typeface="+mn-ea"/>
                <a:cs typeface="+mn-cs"/>
              </a:rPr>
              <a:t> to </a:t>
            </a:r>
            <a:r>
              <a:rPr lang="en-US" sz="1200" kern="1200" dirty="0" smtClean="0">
                <a:solidFill>
                  <a:schemeClr val="tx1"/>
                </a:solidFill>
                <a:effectLst/>
                <a:latin typeface="+mn-lt"/>
                <a:ea typeface="+mn-ea"/>
                <a:cs typeface="+mn-cs"/>
              </a:rPr>
              <a:t>strengthen ongoing programming of ZRCS through an examination of</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barriers to and opportunities for climate adaptation as identified by key stakeholders and local residents in the </a:t>
            </a:r>
            <a:r>
              <a:rPr lang="en-US" sz="1200" kern="1200" dirty="0" err="1" smtClean="0">
                <a:solidFill>
                  <a:schemeClr val="tx1"/>
                </a:solidFill>
                <a:effectLst/>
                <a:latin typeface="+mn-lt"/>
                <a:ea typeface="+mn-ea"/>
                <a:cs typeface="+mn-cs"/>
              </a:rPr>
              <a:t>Kazungula</a:t>
            </a:r>
            <a:r>
              <a:rPr lang="en-US" sz="1200" kern="1200" dirty="0" smtClean="0">
                <a:solidFill>
                  <a:schemeClr val="tx1"/>
                </a:solidFill>
                <a:effectLst/>
                <a:latin typeface="+mn-lt"/>
                <a:ea typeface="+mn-ea"/>
                <a:cs typeface="+mn-cs"/>
              </a:rPr>
              <a:t> district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of the Southern Province of Zambia.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specific goals of this research have been to:</a:t>
            </a:r>
          </a:p>
          <a:p>
            <a:endParaRPr lang="en-US" sz="1200" kern="1200" dirty="0" smtClean="0">
              <a:solidFill>
                <a:schemeClr val="tx1"/>
              </a:solidFill>
              <a:effectLst/>
              <a:latin typeface="+mn-lt"/>
              <a:ea typeface="+mn-ea"/>
              <a:cs typeface="+mn-cs"/>
            </a:endParaRPr>
          </a:p>
          <a:p>
            <a:pPr marL="0" indent="0">
              <a:buNone/>
            </a:pPr>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detail current barriers that communities face both in coping with and adapting to climate-induced disasters </a:t>
            </a:r>
          </a:p>
          <a:p>
            <a:pPr marL="0" indent="0">
              <a:buNone/>
            </a:pPr>
            <a:r>
              <a:rPr lang="en-US" sz="1200" kern="1200" dirty="0" smtClean="0">
                <a:solidFill>
                  <a:schemeClr val="tx1"/>
                </a:solidFill>
                <a:effectLst/>
                <a:latin typeface="+mn-lt"/>
                <a:ea typeface="+mn-ea"/>
                <a:cs typeface="+mn-cs"/>
              </a:rPr>
              <a:t>2) identify potential culturally-appropriate and feasible mechanisms for communication to improve access to early warnings and enhance preparedness. </a:t>
            </a:r>
          </a:p>
          <a:p>
            <a:pPr marL="0" indent="0">
              <a:buNone/>
            </a:pPr>
            <a:endParaRPr lang="en-US" sz="1200" kern="1200" dirty="0" smtClean="0">
              <a:solidFill>
                <a:schemeClr val="tx1"/>
              </a:solidFill>
              <a:effectLst/>
              <a:latin typeface="+mn-lt"/>
              <a:ea typeface="+mn-ea"/>
              <a:cs typeface="+mn-cs"/>
            </a:endParaRPr>
          </a:p>
          <a:p>
            <a:pPr marL="0" indent="0">
              <a:buNone/>
            </a:pP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hope is that this </a:t>
            </a:r>
            <a:r>
              <a:rPr lang="en-US" sz="1200" kern="1200" dirty="0" smtClean="0">
                <a:solidFill>
                  <a:schemeClr val="tx1"/>
                </a:solidFill>
                <a:effectLst/>
                <a:latin typeface="+mn-lt"/>
                <a:ea typeface="+mn-ea"/>
                <a:cs typeface="+mn-cs"/>
              </a:rPr>
              <a:t>information will assist the ZRCS in supporting ongoing preparedness activities in these communities and in developing new proposals that consider opportunities for building climate resilience through feasible data sharing and improved upstream-downstream linkages.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1</a:t>
            </a:fld>
            <a:endParaRPr lang="en-US"/>
          </a:p>
        </p:txBody>
      </p:sp>
    </p:spTree>
    <p:extLst>
      <p:ext uri="{BB962C8B-B14F-4D97-AF65-F5344CB8AC3E}">
        <p14:creationId xmlns:p14="http://schemas.microsoft.com/office/powerpoint/2010/main" val="159339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Two weeks of qualitative data collection using purposeful sampling  in communities located in </a:t>
            </a:r>
            <a:r>
              <a:rPr lang="en-US" sz="1200" kern="1200" dirty="0" err="1" smtClean="0">
                <a:solidFill>
                  <a:schemeClr val="tx1"/>
                </a:solidFill>
                <a:effectLst/>
                <a:latin typeface="+mn-lt"/>
                <a:ea typeface="+mn-ea"/>
                <a:cs typeface="+mn-cs"/>
              </a:rPr>
              <a:t>Kazungula</a:t>
            </a:r>
            <a:r>
              <a:rPr lang="en-US" sz="1200" kern="1200" dirty="0" smtClean="0">
                <a:solidFill>
                  <a:schemeClr val="tx1"/>
                </a:solidFill>
                <a:effectLst/>
                <a:latin typeface="+mn-lt"/>
                <a:ea typeface="+mn-ea"/>
                <a:cs typeface="+mn-cs"/>
              </a:rPr>
              <a:t> District, Southern</a:t>
            </a:r>
            <a:r>
              <a:rPr lang="en-US" sz="1200" kern="1200" baseline="0" dirty="0" smtClean="0">
                <a:solidFill>
                  <a:schemeClr val="tx1"/>
                </a:solidFill>
                <a:effectLst/>
                <a:latin typeface="+mn-lt"/>
                <a:ea typeface="+mn-ea"/>
                <a:cs typeface="+mn-cs"/>
              </a:rPr>
              <a:t> province </a:t>
            </a:r>
          </a:p>
          <a:p>
            <a:endParaRPr lang="en-US" sz="1200" i="0" kern="1200" baseline="0" dirty="0" smtClean="0">
              <a:solidFill>
                <a:schemeClr val="tx1"/>
              </a:solidFill>
              <a:effectLst/>
              <a:latin typeface="+mn-lt"/>
              <a:ea typeface="+mn-ea"/>
              <a:cs typeface="+mn-cs"/>
            </a:endParaRPr>
          </a:p>
          <a:p>
            <a:pPr marL="228600" indent="-228600">
              <a:buAutoNum type="arabicParenR"/>
            </a:pPr>
            <a:r>
              <a:rPr lang="en-US" sz="1200" i="0" kern="1200" dirty="0" smtClean="0">
                <a:solidFill>
                  <a:schemeClr val="tx1"/>
                </a:solidFill>
                <a:effectLst/>
                <a:latin typeface="+mn-lt"/>
                <a:ea typeface="+mn-ea"/>
                <a:cs typeface="+mn-cs"/>
              </a:rPr>
              <a:t>Focus Groups with Key Stakeholders (3)</a:t>
            </a:r>
          </a:p>
          <a:p>
            <a:pPr marL="0" indent="0">
              <a:buNone/>
            </a:pPr>
            <a:r>
              <a:rPr lang="en-US" sz="1200" i="0" kern="1200" dirty="0" smtClean="0">
                <a:solidFill>
                  <a:schemeClr val="tx1"/>
                </a:solidFill>
                <a:effectLst/>
                <a:latin typeface="+mn-lt"/>
                <a:ea typeface="+mn-ea"/>
                <a:cs typeface="+mn-cs"/>
              </a:rPr>
              <a:t>	-3 focus</a:t>
            </a:r>
            <a:r>
              <a:rPr lang="en-US" sz="1200" i="0" kern="1200" baseline="0" dirty="0" smtClean="0">
                <a:solidFill>
                  <a:schemeClr val="tx1"/>
                </a:solidFill>
                <a:effectLst/>
                <a:latin typeface="+mn-lt"/>
                <a:ea typeface="+mn-ea"/>
                <a:cs typeface="+mn-cs"/>
              </a:rPr>
              <a:t> groups with </a:t>
            </a:r>
            <a:r>
              <a:rPr lang="en-US" sz="1200" i="0" kern="1200" baseline="0" dirty="0" err="1" smtClean="0">
                <a:solidFill>
                  <a:schemeClr val="tx1"/>
                </a:solidFill>
                <a:effectLst/>
                <a:latin typeface="+mn-lt"/>
                <a:ea typeface="+mn-ea"/>
                <a:cs typeface="+mn-cs"/>
              </a:rPr>
              <a:t>Kawewa</a:t>
            </a:r>
            <a:r>
              <a:rPr lang="en-US" sz="1200" i="0" kern="1200" baseline="0" dirty="0" smtClean="0">
                <a:solidFill>
                  <a:schemeClr val="tx1"/>
                </a:solidFill>
                <a:effectLst/>
                <a:latin typeface="+mn-lt"/>
                <a:ea typeface="+mn-ea"/>
                <a:cs typeface="+mn-cs"/>
              </a:rPr>
              <a:t>, </a:t>
            </a:r>
            <a:r>
              <a:rPr lang="en-US" sz="1200" i="0" kern="1200" baseline="0" dirty="0" err="1" smtClean="0">
                <a:solidFill>
                  <a:schemeClr val="tx1"/>
                </a:solidFill>
                <a:effectLst/>
                <a:latin typeface="+mn-lt"/>
                <a:ea typeface="+mn-ea"/>
                <a:cs typeface="+mn-cs"/>
              </a:rPr>
              <a:t>Sikaunzwe</a:t>
            </a:r>
            <a:r>
              <a:rPr lang="en-US" sz="1200" i="0" kern="1200" baseline="0" dirty="0" smtClean="0">
                <a:solidFill>
                  <a:schemeClr val="tx1"/>
                </a:solidFill>
                <a:effectLst/>
                <a:latin typeface="+mn-lt"/>
                <a:ea typeface="+mn-ea"/>
                <a:cs typeface="+mn-cs"/>
              </a:rPr>
              <a:t> and </a:t>
            </a:r>
            <a:r>
              <a:rPr lang="en-US" sz="1200" i="0" kern="1200" baseline="0" dirty="0" err="1" smtClean="0">
                <a:solidFill>
                  <a:schemeClr val="tx1"/>
                </a:solidFill>
                <a:effectLst/>
                <a:latin typeface="+mn-lt"/>
                <a:ea typeface="+mn-ea"/>
                <a:cs typeface="+mn-cs"/>
              </a:rPr>
              <a:t>Kasaya</a:t>
            </a:r>
            <a:r>
              <a:rPr lang="en-US" sz="1200" i="0" kern="1200" baseline="0" dirty="0" smtClean="0">
                <a:solidFill>
                  <a:schemeClr val="tx1"/>
                </a:solidFill>
                <a:effectLst/>
                <a:latin typeface="+mn-lt"/>
                <a:ea typeface="+mn-ea"/>
                <a:cs typeface="+mn-cs"/>
              </a:rPr>
              <a:t> SDMCS located in </a:t>
            </a:r>
            <a:r>
              <a:rPr lang="en-US" sz="1200" i="0" kern="1200" baseline="0" dirty="0" err="1" smtClean="0">
                <a:solidFill>
                  <a:schemeClr val="tx1"/>
                </a:solidFill>
                <a:effectLst/>
                <a:latin typeface="+mn-lt"/>
                <a:ea typeface="+mn-ea"/>
                <a:cs typeface="+mn-cs"/>
              </a:rPr>
              <a:t>Kazungula</a:t>
            </a:r>
            <a:r>
              <a:rPr lang="en-US" sz="1200" i="0" kern="1200" baseline="0" dirty="0" smtClean="0">
                <a:solidFill>
                  <a:schemeClr val="tx1"/>
                </a:solidFill>
                <a:effectLst/>
                <a:latin typeface="+mn-lt"/>
                <a:ea typeface="+mn-ea"/>
                <a:cs typeface="+mn-cs"/>
              </a:rPr>
              <a:t> </a:t>
            </a:r>
            <a:endParaRPr lang="en-US" sz="1200" i="0" kern="1200" dirty="0" smtClean="0">
              <a:solidFill>
                <a:schemeClr val="tx1"/>
              </a:solidFill>
              <a:effectLst/>
              <a:latin typeface="+mn-lt"/>
              <a:ea typeface="+mn-ea"/>
              <a:cs typeface="+mn-cs"/>
            </a:endParaRPr>
          </a:p>
          <a:p>
            <a:endParaRPr lang="en-US" sz="1200" i="0" kern="1200" dirty="0" smtClean="0">
              <a:solidFill>
                <a:schemeClr val="tx1"/>
              </a:solidFill>
              <a:effectLst/>
              <a:latin typeface="+mn-lt"/>
              <a:ea typeface="+mn-ea"/>
              <a:cs typeface="+mn-cs"/>
            </a:endParaRPr>
          </a:p>
          <a:p>
            <a:r>
              <a:rPr lang="en-US" sz="1200" i="0" kern="1200" dirty="0" smtClean="0">
                <a:solidFill>
                  <a:schemeClr val="tx1"/>
                </a:solidFill>
                <a:effectLst/>
                <a:latin typeface="+mn-lt"/>
                <a:ea typeface="+mn-ea"/>
                <a:cs typeface="+mn-cs"/>
              </a:rPr>
              <a:t>2) Interviews (13)</a:t>
            </a:r>
          </a:p>
          <a:p>
            <a:r>
              <a:rPr lang="en-US" sz="1200" i="0" kern="1200" dirty="0" smtClean="0">
                <a:solidFill>
                  <a:schemeClr val="tx1"/>
                </a:solidFill>
                <a:effectLst/>
                <a:latin typeface="+mn-lt"/>
                <a:ea typeface="+mn-ea"/>
                <a:cs typeface="+mn-cs"/>
              </a:rPr>
              <a:t>	-8</a:t>
            </a:r>
            <a:r>
              <a:rPr lang="en-US" sz="1200" i="0" kern="1200" baseline="0" dirty="0" smtClean="0">
                <a:solidFill>
                  <a:schemeClr val="tx1"/>
                </a:solidFill>
                <a:effectLst/>
                <a:latin typeface="+mn-lt"/>
                <a:ea typeface="+mn-ea"/>
                <a:cs typeface="+mn-cs"/>
              </a:rPr>
              <a:t> interviews with key stakeholders and community members (i.e. lead farmers, SDMC members, gauge readers, residents trained in 	formal early warning programs)</a:t>
            </a:r>
          </a:p>
          <a:p>
            <a:r>
              <a:rPr lang="en-US" sz="1200" i="0" kern="1200" baseline="0" dirty="0" smtClean="0">
                <a:solidFill>
                  <a:schemeClr val="tx1"/>
                </a:solidFill>
                <a:effectLst/>
                <a:latin typeface="+mn-lt"/>
                <a:ea typeface="+mn-ea"/>
                <a:cs typeface="+mn-cs"/>
              </a:rPr>
              <a:t>	-4 interviews with informants at key institutions at district/regional officers (i.e. Department of Water Affairs, regional officer for 	Zambia Meteorological Department, Community Based Natural Resource Management Platform, Agriculture Extension officer)</a:t>
            </a:r>
          </a:p>
          <a:p>
            <a:r>
              <a:rPr lang="en-US" sz="1200" i="0" kern="1200" baseline="0" dirty="0" smtClean="0">
                <a:solidFill>
                  <a:schemeClr val="tx1"/>
                </a:solidFill>
                <a:effectLst/>
                <a:latin typeface="+mn-lt"/>
                <a:ea typeface="+mn-ea"/>
                <a:cs typeface="+mn-cs"/>
              </a:rPr>
              <a:t>	-1 interview with informant at national level office in Lusaka (Water Resource Management Authority)</a:t>
            </a:r>
          </a:p>
          <a:p>
            <a:endParaRPr lang="en-US" sz="1200" i="0" kern="1200" dirty="0" smtClean="0">
              <a:solidFill>
                <a:schemeClr val="tx1"/>
              </a:solidFill>
              <a:effectLst/>
              <a:latin typeface="+mn-lt"/>
              <a:ea typeface="+mn-ea"/>
              <a:cs typeface="+mn-cs"/>
            </a:endParaRPr>
          </a:p>
          <a:p>
            <a:r>
              <a:rPr lang="en-US" sz="1200" i="0" kern="1200" dirty="0" smtClean="0">
                <a:solidFill>
                  <a:schemeClr val="tx1"/>
                </a:solidFill>
                <a:effectLst/>
                <a:latin typeface="+mn-lt"/>
                <a:ea typeface="+mn-ea"/>
                <a:cs typeface="+mn-cs"/>
              </a:rPr>
              <a:t>3) Participant observation of ZRCS Evaluation</a:t>
            </a:r>
            <a:r>
              <a:rPr lang="en-US" sz="1200" i="0" kern="1200" baseline="0" dirty="0" smtClean="0">
                <a:solidFill>
                  <a:schemeClr val="tx1"/>
                </a:solidFill>
                <a:effectLst/>
                <a:latin typeface="+mn-lt"/>
                <a:ea typeface="+mn-ea"/>
                <a:cs typeface="+mn-cs"/>
              </a:rPr>
              <a:t> and Monitoring of existing interventions</a:t>
            </a:r>
          </a:p>
          <a:p>
            <a:endParaRPr lang="en-US" sz="120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baseline="0" dirty="0" smtClean="0">
                <a:solidFill>
                  <a:schemeClr val="tx1"/>
                </a:solidFill>
                <a:effectLst/>
                <a:latin typeface="+mn-lt"/>
                <a:ea typeface="+mn-ea"/>
                <a:cs typeface="+mn-cs"/>
              </a:rPr>
              <a:t>4) Site visits in the field and photo documentation </a:t>
            </a:r>
            <a:r>
              <a:rPr lang="en-US" sz="1200" kern="1200" dirty="0" smtClean="0">
                <a:solidFill>
                  <a:schemeClr val="tx1"/>
                </a:solidFill>
                <a:effectLst/>
                <a:latin typeface="+mn-lt"/>
                <a:ea typeface="+mn-ea"/>
                <a:cs typeface="+mn-cs"/>
              </a:rPr>
              <a:t>exposure and adaptive strategies</a:t>
            </a:r>
            <a:endParaRPr lang="en-US" dirty="0" smtClean="0">
              <a:effectLst/>
            </a:endParaRPr>
          </a:p>
          <a:p>
            <a:endParaRPr lang="en-US" sz="1200" i="0" kern="1200" baseline="0" dirty="0" smtClean="0">
              <a:solidFill>
                <a:schemeClr val="tx1"/>
              </a:solidFill>
              <a:effectLst/>
              <a:latin typeface="+mn-lt"/>
              <a:ea typeface="+mn-ea"/>
              <a:cs typeface="+mn-cs"/>
            </a:endParaRPr>
          </a:p>
          <a:p>
            <a:r>
              <a:rPr lang="en-US" sz="1200" i="0" kern="1200" dirty="0" smtClean="0">
                <a:solidFill>
                  <a:schemeClr val="tx1"/>
                </a:solidFill>
                <a:effectLst/>
                <a:latin typeface="+mn-lt"/>
                <a:ea typeface="+mn-ea"/>
                <a:cs typeface="+mn-cs"/>
              </a:rPr>
              <a:t>Transportation Constraints/Challenges that compromised more</a:t>
            </a:r>
            <a:r>
              <a:rPr lang="en-US" sz="1200" i="0" kern="1200" baseline="0" dirty="0" smtClean="0">
                <a:solidFill>
                  <a:schemeClr val="tx1"/>
                </a:solidFill>
                <a:effectLst/>
                <a:latin typeface="+mn-lt"/>
                <a:ea typeface="+mn-ea"/>
                <a:cs typeface="+mn-cs"/>
              </a:rPr>
              <a:t> extensive d</a:t>
            </a:r>
            <a:r>
              <a:rPr lang="en-US" sz="1200" i="0" kern="1200" dirty="0" smtClean="0">
                <a:solidFill>
                  <a:schemeClr val="tx1"/>
                </a:solidFill>
                <a:effectLst/>
                <a:latin typeface="+mn-lt"/>
                <a:ea typeface="+mn-ea"/>
                <a:cs typeface="+mn-cs"/>
              </a:rPr>
              <a:t>ata collection </a:t>
            </a:r>
          </a:p>
          <a:p>
            <a:r>
              <a:rPr lang="en-US" sz="1200" i="1"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2</a:t>
            </a:fld>
            <a:endParaRPr lang="en-US"/>
          </a:p>
        </p:txBody>
      </p:sp>
    </p:spTree>
    <p:extLst>
      <p:ext uri="{BB962C8B-B14F-4D97-AF65-F5344CB8AC3E}">
        <p14:creationId xmlns:p14="http://schemas.microsoft.com/office/powerpoint/2010/main" val="1652604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Sample interview/focus group questions from questionnaire </a:t>
            </a:r>
          </a:p>
          <a:p>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3</a:t>
            </a:fld>
            <a:endParaRPr lang="en-US"/>
          </a:p>
        </p:txBody>
      </p:sp>
    </p:spTree>
    <p:extLst>
      <p:ext uri="{BB962C8B-B14F-4D97-AF65-F5344CB8AC3E}">
        <p14:creationId xmlns:p14="http://schemas.microsoft.com/office/powerpoint/2010/main" val="953385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Sample interview/focus group questions from questionnaire </a:t>
            </a:r>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4</a:t>
            </a:fld>
            <a:endParaRPr lang="en-US"/>
          </a:p>
        </p:txBody>
      </p:sp>
    </p:spTree>
    <p:extLst>
      <p:ext uri="{BB962C8B-B14F-4D97-AF65-F5344CB8AC3E}">
        <p14:creationId xmlns:p14="http://schemas.microsoft.com/office/powerpoint/2010/main" val="1178440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Communities</a:t>
            </a:r>
            <a:r>
              <a:rPr lang="en-US" baseline="0" dirty="0" smtClean="0"/>
              <a:t> increasingly suffering from climate induced disasters, alternatively being struck by droughts and floods </a:t>
            </a:r>
          </a:p>
          <a:p>
            <a:endParaRPr lang="en-US" baseline="0" dirty="0" smtClean="0"/>
          </a:p>
          <a:p>
            <a:r>
              <a:rPr lang="en-US" baseline="0" dirty="0" smtClean="0"/>
              <a:t>In the following sections, I provide an overview of</a:t>
            </a:r>
          </a:p>
          <a:p>
            <a:r>
              <a:rPr lang="en-US" baseline="0" dirty="0" smtClean="0"/>
              <a:t>	1)  The primary disasters that residents face</a:t>
            </a:r>
          </a:p>
          <a:p>
            <a:r>
              <a:rPr lang="en-US" baseline="0" dirty="0" smtClean="0"/>
              <a:t>	2) Local strategies for coping with floods and droughts</a:t>
            </a:r>
          </a:p>
          <a:p>
            <a:r>
              <a:rPr lang="en-US" baseline="0" dirty="0" smtClean="0"/>
              <a:t>	3) Local Access to formal weather and climate information that may guide these actions and 	barriers to its dissemination</a:t>
            </a:r>
          </a:p>
          <a:p>
            <a:r>
              <a:rPr lang="en-US" baseline="0" dirty="0" smtClean="0"/>
              <a:t>	4) Traditional mechanisms for predicting disasters in the absence of formal data</a:t>
            </a:r>
          </a:p>
          <a:p>
            <a:r>
              <a:rPr lang="en-US" baseline="0" dirty="0" smtClean="0"/>
              <a:t>	5) Community perspectives on the utility of each source of information</a:t>
            </a:r>
          </a:p>
          <a:p>
            <a:endParaRPr lang="en-US" baseline="0" dirty="0" smtClean="0"/>
          </a:p>
          <a:p>
            <a:r>
              <a:rPr lang="en-US" baseline="0" dirty="0" smtClean="0"/>
              <a:t>I also analyze existing interventions to institute formal early warning systems in the region and document existing informal structures for relaying critical information from upstream. This part of my analysis deals with:</a:t>
            </a:r>
          </a:p>
          <a:p>
            <a:r>
              <a:rPr lang="en-US" baseline="0" dirty="0" smtClean="0"/>
              <a:t>	1) The limits of existing interventions to institute EWSs </a:t>
            </a:r>
          </a:p>
          <a:p>
            <a:r>
              <a:rPr lang="en-US" baseline="0" dirty="0" smtClean="0"/>
              <a:t>	2) A description of existing community-initiated EWSs that already function on the ground</a:t>
            </a:r>
          </a:p>
          <a:p>
            <a:r>
              <a:rPr lang="en-US" baseline="0" dirty="0" smtClean="0"/>
              <a:t>	3) Traditional strategies for exchanging critical information</a:t>
            </a:r>
          </a:p>
          <a:p>
            <a:endParaRPr lang="en-US" baseline="0" dirty="0" smtClean="0"/>
          </a:p>
        </p:txBody>
      </p:sp>
      <p:sp>
        <p:nvSpPr>
          <p:cNvPr id="4" name="Slide Number Placeholder 3"/>
          <p:cNvSpPr>
            <a:spLocks noGrp="1"/>
          </p:cNvSpPr>
          <p:nvPr>
            <p:ph type="sldNum" sz="quarter" idx="10"/>
          </p:nvPr>
        </p:nvSpPr>
        <p:spPr/>
        <p:txBody>
          <a:bodyPr/>
          <a:lstStyle/>
          <a:p>
            <a:fld id="{E0728B48-8A45-B248-B6E3-0034C78AF046}" type="slidenum">
              <a:rPr lang="en-US" smtClean="0"/>
              <a:t>5</a:t>
            </a:fld>
            <a:endParaRPr lang="en-US"/>
          </a:p>
        </p:txBody>
      </p:sp>
    </p:spTree>
    <p:extLst>
      <p:ext uri="{BB962C8B-B14F-4D97-AF65-F5344CB8AC3E}">
        <p14:creationId xmlns:p14="http://schemas.microsoft.com/office/powerpoint/2010/main" val="1640076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Droughts and floods consistently cited as the two most common disasters across </a:t>
            </a:r>
            <a:r>
              <a:rPr lang="en-US" sz="1200" kern="1200" dirty="0" err="1" smtClean="0">
                <a:solidFill>
                  <a:schemeClr val="tx1"/>
                </a:solidFill>
                <a:effectLst/>
                <a:latin typeface="+mn-lt"/>
                <a:ea typeface="+mn-ea"/>
                <a:cs typeface="+mn-cs"/>
              </a:rPr>
              <a:t>Kazungula</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 events impact rural populations through property and crop loss, associated starvation, and the outbreak of diseases among both human and livestock populations due to compromised drinking water sources and waterlogged pastures in the aftermath of floods.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Residents stressed droughts as the worst disaster they face and noted an increase in the intensity and extent of dry spells.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may be a reflection of their most immediate experience, as the past two to three years have been characterized by severe water stress, while there have not been any major floods in the region in several years.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However, local experiences with growing water stress reflect both regional climate predictions and documented trends of increasing temperatures and a reduction in overall precipitation for Zambia’s southern region.</a:t>
            </a:r>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6</a:t>
            </a:fld>
            <a:endParaRPr lang="en-US"/>
          </a:p>
        </p:txBody>
      </p:sp>
    </p:spTree>
    <p:extLst>
      <p:ext uri="{BB962C8B-B14F-4D97-AF65-F5344CB8AC3E}">
        <p14:creationId xmlns:p14="http://schemas.microsoft.com/office/powerpoint/2010/main" val="1842040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Floods, which frequently strike all communities included in this study, are experienced more unevenly than drought.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some communities are flooded by the Zambezi River directly, or the backlogging of tributaries that feed it, others primarily experience flash flooding on tributaries due to rainfall in the upstream.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Villages in </a:t>
            </a:r>
            <a:r>
              <a:rPr lang="en-US" sz="1200" kern="1200" dirty="0" err="1" smtClean="0">
                <a:solidFill>
                  <a:schemeClr val="tx1"/>
                </a:solidFill>
                <a:effectLst/>
                <a:latin typeface="+mn-lt"/>
                <a:ea typeface="+mn-ea"/>
                <a:cs typeface="+mn-cs"/>
              </a:rPr>
              <a:t>Kawewa</a:t>
            </a:r>
            <a:r>
              <a:rPr lang="en-US" sz="1200" kern="1200" dirty="0" smtClean="0">
                <a:solidFill>
                  <a:schemeClr val="tx1"/>
                </a:solidFill>
                <a:effectLst/>
                <a:latin typeface="+mn-lt"/>
                <a:ea typeface="+mn-ea"/>
                <a:cs typeface="+mn-cs"/>
              </a:rPr>
              <a:t>, for example, are more likely to witness gradual flooding and waterlogging that rarely causes violent destruction of life and property, while people living in </a:t>
            </a:r>
            <a:r>
              <a:rPr lang="en-US" sz="1200" kern="1200" dirty="0" err="1" smtClean="0">
                <a:solidFill>
                  <a:schemeClr val="tx1"/>
                </a:solidFill>
                <a:effectLst/>
                <a:latin typeface="+mn-lt"/>
                <a:ea typeface="+mn-ea"/>
                <a:cs typeface="+mn-cs"/>
              </a:rPr>
              <a:t>Sikaunzwe</a:t>
            </a:r>
            <a:r>
              <a:rPr lang="en-US" sz="1200" kern="1200" dirty="0" smtClean="0">
                <a:solidFill>
                  <a:schemeClr val="tx1"/>
                </a:solidFill>
                <a:effectLst/>
                <a:latin typeface="+mn-lt"/>
                <a:ea typeface="+mn-ea"/>
                <a:cs typeface="+mn-cs"/>
              </a:rPr>
              <a:t> are more likely to face flash flooding on small streams.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a:t>
            </a:r>
            <a:r>
              <a:rPr lang="en-US" sz="1200" kern="1200" dirty="0" err="1" smtClean="0">
                <a:solidFill>
                  <a:schemeClr val="tx1"/>
                </a:solidFill>
                <a:effectLst/>
                <a:latin typeface="+mn-lt"/>
                <a:ea typeface="+mn-ea"/>
                <a:cs typeface="+mn-cs"/>
              </a:rPr>
              <a:t>Kasaya</a:t>
            </a:r>
            <a:r>
              <a:rPr lang="en-US" sz="1200" kern="1200" dirty="0" smtClean="0">
                <a:solidFill>
                  <a:schemeClr val="tx1"/>
                </a:solidFill>
                <a:effectLst/>
                <a:latin typeface="+mn-lt"/>
                <a:ea typeface="+mn-ea"/>
                <a:cs typeface="+mn-cs"/>
              </a:rPr>
              <a:t>, where people live in much closer proximity to the Zambezi River, household and property loss to flooding has historically been higher.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Unlike droughts which were strictly described in terms of their negative impacts, people also recognized the positive role that floods play in fishermen’s livelihoods as well as in supporting soil fertility on the floodplain. </a:t>
            </a:r>
          </a:p>
          <a:p>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7</a:t>
            </a:fld>
            <a:endParaRPr lang="en-US"/>
          </a:p>
        </p:txBody>
      </p:sp>
    </p:spTree>
    <p:extLst>
      <p:ext uri="{BB962C8B-B14F-4D97-AF65-F5344CB8AC3E}">
        <p14:creationId xmlns:p14="http://schemas.microsoft.com/office/powerpoint/2010/main" val="180967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AGRICULTURAL ADAPTIVE STRATEGIES</a:t>
            </a:r>
          </a:p>
          <a:p>
            <a:r>
              <a:rPr lang="en-US" sz="1200" b="0" kern="1200" dirty="0" smtClean="0">
                <a:solidFill>
                  <a:schemeClr val="tx1"/>
                </a:solidFill>
                <a:effectLst/>
                <a:latin typeface="+mn-lt"/>
                <a:ea typeface="+mn-ea"/>
                <a:cs typeface="+mn-cs"/>
              </a:rPr>
              <a:t>-primary actions based on</a:t>
            </a:r>
            <a:r>
              <a:rPr lang="en-US" sz="1200" b="0" kern="1200" baseline="0" dirty="0" smtClean="0">
                <a:solidFill>
                  <a:schemeClr val="tx1"/>
                </a:solidFill>
                <a:effectLst/>
                <a:latin typeface="+mn-lt"/>
                <a:ea typeface="+mn-ea"/>
                <a:cs typeface="+mn-cs"/>
              </a:rPr>
              <a:t> seasonal forecasts (both formal and informal) </a:t>
            </a:r>
            <a:endParaRPr lang="en-US" sz="1200" b="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1.</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Crop Selection</a:t>
            </a:r>
          </a:p>
          <a:p>
            <a:r>
              <a:rPr lang="en-US" sz="1200" kern="1200" dirty="0" smtClean="0">
                <a:solidFill>
                  <a:schemeClr val="tx1"/>
                </a:solidFill>
                <a:effectLst/>
                <a:latin typeface="+mn-lt"/>
                <a:ea typeface="+mn-ea"/>
                <a:cs typeface="+mn-cs"/>
              </a:rPr>
              <a:t>Farmers will select either late, medium, or early maturing crop varieties based on anticipated rainfall for the growing season. When expecting particularly low levels of precipitation, some farmers will also choose to plant specific drought-resistant crops such as sorghum and bulrush which were grown indigenously in the region.</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2.</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Adjusting</a:t>
            </a:r>
            <a:r>
              <a:rPr lang="en-US" sz="1200" b="1" kern="1200" baseline="0" dirty="0" smtClean="0">
                <a:solidFill>
                  <a:schemeClr val="tx1"/>
                </a:solidFill>
                <a:effectLst/>
                <a:latin typeface="+mn-lt"/>
                <a:ea typeface="+mn-ea"/>
                <a:cs typeface="+mn-cs"/>
              </a:rPr>
              <a:t> the </a:t>
            </a:r>
            <a:r>
              <a:rPr lang="en-US" sz="1200" b="1" kern="1200" dirty="0" smtClean="0">
                <a:solidFill>
                  <a:schemeClr val="tx1"/>
                </a:solidFill>
                <a:effectLst/>
                <a:latin typeface="+mn-lt"/>
                <a:ea typeface="+mn-ea"/>
                <a:cs typeface="+mn-cs"/>
              </a:rPr>
              <a:t>Timing of Planting </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3. Keeping</a:t>
            </a:r>
            <a:r>
              <a:rPr lang="en-US" sz="1200" b="1" kern="1200" baseline="0" dirty="0" smtClean="0">
                <a:solidFill>
                  <a:schemeClr val="tx1"/>
                </a:solidFill>
                <a:effectLst/>
                <a:latin typeface="+mn-lt"/>
                <a:ea typeface="+mn-ea"/>
                <a:cs typeface="+mn-cs"/>
              </a:rPr>
              <a:t> Fields in both Upland and Lowland </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One method that farmers in </a:t>
            </a:r>
            <a:r>
              <a:rPr lang="en-US" sz="1200" kern="1200" dirty="0" err="1" smtClean="0">
                <a:solidFill>
                  <a:schemeClr val="tx1"/>
                </a:solidFill>
                <a:effectLst/>
                <a:latin typeface="+mn-lt"/>
                <a:ea typeface="+mn-ea"/>
                <a:cs typeface="+mn-cs"/>
              </a:rPr>
              <a:t>Sikaunzwe</a:t>
            </a:r>
            <a:r>
              <a:rPr lang="en-US" sz="1200" kern="1200" dirty="0" smtClean="0">
                <a:solidFill>
                  <a:schemeClr val="tx1"/>
                </a:solidFill>
                <a:effectLst/>
                <a:latin typeface="+mn-lt"/>
                <a:ea typeface="+mn-ea"/>
                <a:cs typeface="+mn-cs"/>
              </a:rPr>
              <a:t> described using, was where each household keeps fields in both the upland and lowland. While the upland fields are never lost to inundation, the fields located in the floodplain tend to do better during droughts and also typically have more fertile soils due to period nutrient addition during floods. Some farmers described planting the same crops in both their upland and lowland fields, while others selected different varieties based on their capacity to thrive in dry or wet conditions.</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4. Constructing</a:t>
            </a:r>
            <a:r>
              <a:rPr lang="en-US" sz="1200" b="1" kern="1200" baseline="0" dirty="0" smtClean="0">
                <a:solidFill>
                  <a:schemeClr val="tx1"/>
                </a:solidFill>
                <a:effectLst/>
                <a:latin typeface="+mn-lt"/>
                <a:ea typeface="+mn-ea"/>
                <a:cs typeface="+mn-cs"/>
              </a:rPr>
              <a:t> Earthen Ridges and Digging Furrows to Protect Crops from Floods</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Since most households have maize planted in their lower fields during the time of the rainy season, people secure their crops from floods by constructing earthen ridges around their fields. Although these are present year-round, when villagers anticipate an impending flood, they go straight to their fields to reinforce these structures with additional soil. In addition to these ridges, farmers also described digging furrows to drain any fields that become submerged in floodwaters in order to prevent crop loss due to waterlogging.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TEMPORARY OR</a:t>
            </a:r>
            <a:r>
              <a:rPr lang="en-US" sz="1200" b="1" kern="1200" baseline="0" dirty="0" smtClean="0">
                <a:solidFill>
                  <a:schemeClr val="tx1"/>
                </a:solidFill>
                <a:effectLst/>
                <a:latin typeface="+mn-lt"/>
                <a:ea typeface="+mn-ea"/>
                <a:cs typeface="+mn-cs"/>
              </a:rPr>
              <a:t> SEASONAL </a:t>
            </a:r>
            <a:r>
              <a:rPr lang="en-US" sz="1200" b="1" kern="1200" dirty="0" smtClean="0">
                <a:solidFill>
                  <a:schemeClr val="tx1"/>
                </a:solidFill>
                <a:effectLst/>
                <a:latin typeface="+mn-lt"/>
                <a:ea typeface="+mn-ea"/>
                <a:cs typeface="+mn-cs"/>
              </a:rPr>
              <a:t>RELOCATION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addition to agricultural adaptations, most residents described seasonal or temporary relocation as a commonly practiced adaptive strategy.</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For</a:t>
            </a:r>
            <a:r>
              <a:rPr lang="en-US" sz="1200" b="1" kern="1200" baseline="0" dirty="0" smtClean="0">
                <a:solidFill>
                  <a:schemeClr val="tx1"/>
                </a:solidFill>
                <a:effectLst/>
                <a:latin typeface="+mn-lt"/>
                <a:ea typeface="+mn-ea"/>
                <a:cs typeface="+mn-cs"/>
              </a:rPr>
              <a:t> floods:</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-seasonal</a:t>
            </a:r>
            <a:r>
              <a:rPr lang="en-US" sz="1200" kern="1200" baseline="0" dirty="0" smtClean="0">
                <a:solidFill>
                  <a:schemeClr val="tx1"/>
                </a:solidFill>
                <a:effectLst/>
                <a:latin typeface="+mn-lt"/>
                <a:ea typeface="+mn-ea"/>
                <a:cs typeface="+mn-cs"/>
              </a:rPr>
              <a:t> shifting to upland for </a:t>
            </a:r>
            <a:r>
              <a:rPr lang="en-US" sz="1200" kern="1200" dirty="0" smtClean="0">
                <a:solidFill>
                  <a:schemeClr val="tx1"/>
                </a:solidFill>
                <a:effectLst/>
                <a:latin typeface="+mn-lt"/>
                <a:ea typeface="+mn-ea"/>
                <a:cs typeface="+mn-cs"/>
              </a:rPr>
              <a:t>cattle grazing.</a:t>
            </a:r>
          </a:p>
          <a:p>
            <a:r>
              <a:rPr lang="en-US" sz="1200" kern="1200" dirty="0" smtClean="0">
                <a:solidFill>
                  <a:schemeClr val="tx1"/>
                </a:solidFill>
                <a:effectLst/>
                <a:latin typeface="+mn-lt"/>
                <a:ea typeface="+mn-ea"/>
                <a:cs typeface="+mn-cs"/>
              </a:rPr>
              <a:t>-construction</a:t>
            </a:r>
            <a:r>
              <a:rPr lang="en-US" sz="1200" kern="1200" baseline="0" dirty="0" smtClean="0">
                <a:solidFill>
                  <a:schemeClr val="tx1"/>
                </a:solidFill>
                <a:effectLst/>
                <a:latin typeface="+mn-lt"/>
                <a:ea typeface="+mn-ea"/>
                <a:cs typeface="+mn-cs"/>
              </a:rPr>
              <a:t> of permanent and/or temporary structures in the upland</a:t>
            </a:r>
          </a:p>
          <a:p>
            <a:r>
              <a:rPr lang="en-US" sz="1200" kern="1200" baseline="0" dirty="0" smtClean="0">
                <a:solidFill>
                  <a:schemeClr val="tx1"/>
                </a:solidFill>
                <a:effectLst/>
                <a:latin typeface="+mn-lt"/>
                <a:ea typeface="+mn-ea"/>
                <a:cs typeface="+mn-cs"/>
              </a:rPr>
              <a:t>-fishing camps along the Zambezi River </a:t>
            </a:r>
            <a:r>
              <a:rPr lang="en-US" sz="1200" kern="1200" dirty="0" smtClean="0">
                <a:solidFill>
                  <a:schemeClr val="tx1"/>
                </a:solidFill>
                <a:effectLst/>
                <a:latin typeface="+mn-lt"/>
                <a:ea typeface="+mn-ea"/>
                <a:cs typeface="+mn-cs"/>
              </a:rPr>
              <a:t>retract to permanent villages annually where they live in homes elevated on humps of soil </a:t>
            </a:r>
          </a:p>
          <a:p>
            <a:r>
              <a:rPr lang="en-US" sz="1200" kern="1200" dirty="0" smtClean="0">
                <a:solidFill>
                  <a:schemeClr val="tx1"/>
                </a:solidFill>
                <a:effectLst/>
                <a:latin typeface="+mn-lt"/>
                <a:ea typeface="+mn-ea"/>
                <a:cs typeface="+mn-cs"/>
              </a:rPr>
              <a:t>-during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major floods, the whole community will move to higher ground, either in upland areas of the bush or on the elevated tarmac road, where there is greater accessibility to relief.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For</a:t>
            </a:r>
            <a:r>
              <a:rPr lang="en-US" sz="1200" b="1" kern="1200" baseline="0" dirty="0" smtClean="0">
                <a:solidFill>
                  <a:schemeClr val="tx1"/>
                </a:solidFill>
                <a:effectLst/>
                <a:latin typeface="+mn-lt"/>
                <a:ea typeface="+mn-ea"/>
                <a:cs typeface="+mn-cs"/>
              </a:rPr>
              <a:t> droughts:</a:t>
            </a:r>
          </a:p>
          <a:p>
            <a:r>
              <a:rPr lang="en-US" sz="1200" b="1"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similar migration occurs but</a:t>
            </a:r>
            <a:r>
              <a:rPr lang="en-US" sz="1200" kern="1200" baseline="0" dirty="0" smtClean="0">
                <a:solidFill>
                  <a:schemeClr val="tx1"/>
                </a:solidFill>
                <a:effectLst/>
                <a:latin typeface="+mn-lt"/>
                <a:ea typeface="+mn-ea"/>
                <a:cs typeface="+mn-cs"/>
              </a:rPr>
              <a:t> to river </a:t>
            </a:r>
            <a:r>
              <a:rPr lang="en-US" sz="1200" kern="1200" dirty="0" smtClean="0">
                <a:solidFill>
                  <a:schemeClr val="tx1"/>
                </a:solidFill>
                <a:effectLst/>
                <a:latin typeface="+mn-lt"/>
                <a:ea typeface="+mn-ea"/>
                <a:cs typeface="+mn-cs"/>
              </a:rPr>
              <a:t>during the dry season, particularly water levels in streams and ponds drop significantly</a:t>
            </a:r>
          </a:p>
          <a:p>
            <a:r>
              <a:rPr lang="en-US" sz="1200" b="0" kern="1200" baseline="0" dirty="0" smtClean="0">
                <a:solidFill>
                  <a:schemeClr val="tx1"/>
                </a:solidFill>
                <a:effectLst/>
                <a:latin typeface="+mn-lt"/>
                <a:ea typeface="+mn-ea"/>
                <a:cs typeface="+mn-cs"/>
              </a:rPr>
              <a:t>-households move with livestock </a:t>
            </a:r>
          </a:p>
          <a:p>
            <a:r>
              <a:rPr lang="en-US" sz="1200" b="0" kern="1200" baseline="0" dirty="0" smtClean="0">
                <a:solidFill>
                  <a:schemeClr val="tx1"/>
                </a:solidFill>
                <a:effectLst/>
                <a:latin typeface="+mn-lt"/>
                <a:ea typeface="+mn-ea"/>
                <a:cs typeface="+mn-cs"/>
              </a:rPr>
              <a:t>-some supplement livelihood with fishing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STRUCTURAL</a:t>
            </a:r>
            <a:r>
              <a:rPr lang="en-US" sz="1200" b="1" kern="1200" baseline="0" dirty="0" smtClean="0">
                <a:solidFill>
                  <a:schemeClr val="tx1"/>
                </a:solidFill>
                <a:effectLst/>
                <a:latin typeface="+mn-lt"/>
                <a:ea typeface="+mn-ea"/>
                <a:cs typeface="+mn-cs"/>
              </a:rPr>
              <a:t> REINFORCEMENT</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-actions that people can take to secure their homes is generally limited to basic reinforcement with wooden poles</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LIMITS TO THESE</a:t>
            </a:r>
            <a:r>
              <a:rPr lang="en-US" sz="1200" b="1" kern="1200" baseline="0" dirty="0" smtClean="0">
                <a:solidFill>
                  <a:schemeClr val="tx1"/>
                </a:solidFill>
                <a:effectLst/>
                <a:latin typeface="+mn-lt"/>
                <a:ea typeface="+mn-ea"/>
                <a:cs typeface="+mn-cs"/>
              </a:rPr>
              <a:t> ACTIONS</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-Most of these actions must be taken in the absence of formal forecasts</a:t>
            </a:r>
          </a:p>
          <a:p>
            <a:r>
              <a:rPr lang="en-US" sz="1200" kern="1200" dirty="0" smtClean="0">
                <a:solidFill>
                  <a:schemeClr val="tx1"/>
                </a:solidFill>
                <a:effectLst/>
                <a:latin typeface="+mn-lt"/>
                <a:ea typeface="+mn-ea"/>
                <a:cs typeface="+mn-cs"/>
              </a:rPr>
              <a:t>-Besides seasonal forecasts provided by the ZMD to guide agricultural decision-making, people rely strictly on their own traditional knowledge</a:t>
            </a:r>
          </a:p>
          <a:p>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8</a:t>
            </a:fld>
            <a:endParaRPr lang="en-US"/>
          </a:p>
        </p:txBody>
      </p:sp>
    </p:spTree>
    <p:extLst>
      <p:ext uri="{BB962C8B-B14F-4D97-AF65-F5344CB8AC3E}">
        <p14:creationId xmlns:p14="http://schemas.microsoft.com/office/powerpoint/2010/main" val="1599149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Formal Forecasts:</a:t>
            </a:r>
            <a:r>
              <a:rPr lang="en-US" sz="1200" b="1" kern="1200" baseline="0" dirty="0" smtClean="0">
                <a:solidFill>
                  <a:schemeClr val="tx1"/>
                </a:solidFill>
                <a:effectLst/>
                <a:latin typeface="+mn-lt"/>
                <a:ea typeface="+mn-ea"/>
                <a:cs typeface="+mn-cs"/>
              </a:rPr>
              <a:t> 3 types of advisories disseminated electronically</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-Currently the ZMD distributes three types of forecasts including six-month seasonal forecasts with detailed information on how weather and climatic patterns like El Niño and La Niña will influence rainfall over the region, as well as 10-day and daily forecasts. </a:t>
            </a:r>
          </a:p>
          <a:p>
            <a:r>
              <a:rPr lang="en-US" sz="1200" kern="1200" dirty="0" smtClean="0">
                <a:solidFill>
                  <a:schemeClr val="tx1"/>
                </a:solidFill>
                <a:effectLst/>
                <a:latin typeface="+mn-lt"/>
                <a:ea typeface="+mn-ea"/>
                <a:cs typeface="+mn-cs"/>
              </a:rPr>
              <a:t>-however,</a:t>
            </a:r>
            <a:r>
              <a:rPr lang="en-US" sz="1200" kern="1200" baseline="0" dirty="0" smtClean="0">
                <a:solidFill>
                  <a:schemeClr val="tx1"/>
                </a:solidFill>
                <a:effectLst/>
                <a:latin typeface="+mn-lt"/>
                <a:ea typeface="+mn-ea"/>
                <a:cs typeface="+mn-cs"/>
              </a:rPr>
              <a:t> only seasonal forecasts consistently reach communities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-Upon preparation at the central office, these forecasts are disseminated by email to key stakeholders such as ZRCS Disaster management staff, agriculture extension officers, local government officials and individuals who formally request to be added to the department’s list.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Barriers to Dissemination </a:t>
            </a:r>
          </a:p>
          <a:p>
            <a:r>
              <a:rPr lang="en-US" sz="1200" kern="1200" dirty="0" smtClean="0">
                <a:solidFill>
                  <a:schemeClr val="tx1"/>
                </a:solidFill>
                <a:effectLst/>
                <a:latin typeface="+mn-lt"/>
                <a:ea typeface="+mn-ea"/>
                <a:cs typeface="+mn-cs"/>
              </a:rPr>
              <a:t>-only seasonal forecasts</a:t>
            </a:r>
            <a:r>
              <a:rPr lang="en-US" sz="1200" kern="1200" baseline="0" dirty="0" smtClean="0">
                <a:solidFill>
                  <a:schemeClr val="tx1"/>
                </a:solidFill>
                <a:effectLst/>
                <a:latin typeface="+mn-lt"/>
                <a:ea typeface="+mn-ea"/>
                <a:cs typeface="+mn-cs"/>
              </a:rPr>
              <a:t> consistently make it to the ground via pamphlets distributed by ZMD and agriculture extension officers</a:t>
            </a:r>
          </a:p>
          <a:p>
            <a:r>
              <a:rPr lang="en-US" sz="1200" kern="1200" baseline="0" dirty="0" smtClean="0">
                <a:solidFill>
                  <a:schemeClr val="tx1"/>
                </a:solidFill>
                <a:effectLst/>
                <a:latin typeface="+mn-lt"/>
                <a:ea typeface="+mn-ea"/>
                <a:cs typeface="+mn-cs"/>
              </a:rPr>
              <a:t>-burden of dissemination on agricultural extension officers who serve as intermediaries and translate advisories into local actions</a:t>
            </a:r>
          </a:p>
          <a:p>
            <a:r>
              <a:rPr lang="en-US" sz="1200" kern="1200" baseline="0" dirty="0" smtClean="0">
                <a:solidFill>
                  <a:schemeClr val="tx1"/>
                </a:solidFill>
                <a:effectLst/>
                <a:latin typeface="+mn-lt"/>
                <a:ea typeface="+mn-ea"/>
                <a:cs typeface="+mn-cs"/>
              </a:rPr>
              <a:t>-these individuals have rare access to email, intermittent cell service, and profound transportation challenges, leaving villagers with no option but to walk long distances for information</a:t>
            </a:r>
          </a:p>
          <a:p>
            <a:r>
              <a:rPr lang="en-US" sz="1200" kern="1200" baseline="0" dirty="0" smtClean="0">
                <a:solidFill>
                  <a:schemeClr val="tx1"/>
                </a:solidFill>
                <a:effectLst/>
                <a:latin typeface="+mn-lt"/>
                <a:ea typeface="+mn-ea"/>
                <a:cs typeface="+mn-cs"/>
              </a:rPr>
              <a:t>-urgent flood advisories conveyed via same system</a:t>
            </a:r>
          </a:p>
          <a:p>
            <a:r>
              <a:rPr lang="en-US" sz="1200" kern="1200" baseline="0" dirty="0" smtClean="0">
                <a:solidFill>
                  <a:schemeClr val="tx1"/>
                </a:solidFill>
                <a:effectLst/>
                <a:latin typeface="+mn-lt"/>
                <a:ea typeface="+mn-ea"/>
                <a:cs typeface="+mn-cs"/>
              </a:rPr>
              <a:t>-while radio and media outlets included on list only some broadcast warnings</a:t>
            </a:r>
          </a:p>
          <a:p>
            <a:r>
              <a:rPr lang="en-US" sz="1200" kern="1200" baseline="0" dirty="0" smtClean="0">
                <a:solidFill>
                  <a:schemeClr val="tx1"/>
                </a:solidFill>
                <a:effectLst/>
                <a:latin typeface="+mn-lt"/>
                <a:ea typeface="+mn-ea"/>
                <a:cs typeface="+mn-cs"/>
              </a:rPr>
              <a:t>-radio signal also compromised in the region with more people relying on Namibia’s radio </a:t>
            </a:r>
          </a:p>
          <a:p>
            <a:r>
              <a:rPr lang="en-US" sz="1200" kern="1200" baseline="0" dirty="0" smtClean="0">
                <a:solidFill>
                  <a:schemeClr val="tx1"/>
                </a:solidFill>
                <a:effectLst/>
                <a:latin typeface="+mn-lt"/>
                <a:ea typeface="+mn-ea"/>
                <a:cs typeface="+mn-cs"/>
              </a:rPr>
              <a:t>-this method of dissemination provides NO early warning for floods or other disasters, and only guides adaptation at the seasonal time scale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9</a:t>
            </a:fld>
            <a:endParaRPr lang="en-US"/>
          </a:p>
        </p:txBody>
      </p:sp>
    </p:spTree>
    <p:extLst>
      <p:ext uri="{BB962C8B-B14F-4D97-AF65-F5344CB8AC3E}">
        <p14:creationId xmlns:p14="http://schemas.microsoft.com/office/powerpoint/2010/main" val="1833126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While seasonal forecasts enable rural Zambians to take </a:t>
            </a:r>
            <a:r>
              <a:rPr lang="en-US" sz="1200" i="1" kern="1200" dirty="0" smtClean="0">
                <a:solidFill>
                  <a:schemeClr val="tx1"/>
                </a:solidFill>
                <a:effectLst/>
                <a:latin typeface="+mn-lt"/>
                <a:ea typeface="+mn-ea"/>
                <a:cs typeface="+mn-cs"/>
              </a:rPr>
              <a:t>some</a:t>
            </a:r>
            <a:r>
              <a:rPr lang="en-US" sz="1200" kern="1200" dirty="0" smtClean="0">
                <a:solidFill>
                  <a:schemeClr val="tx1"/>
                </a:solidFill>
                <a:effectLst/>
                <a:latin typeface="+mn-lt"/>
                <a:ea typeface="+mn-ea"/>
                <a:cs typeface="+mn-cs"/>
              </a:rPr>
              <a:t> precautionary measures, many people are left with great uncertainty as to when specifically these events will occur.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this reason, Zambians living in communities in </a:t>
            </a:r>
            <a:r>
              <a:rPr lang="en-US" sz="1200" kern="1200" dirty="0" err="1" smtClean="0">
                <a:solidFill>
                  <a:schemeClr val="tx1"/>
                </a:solidFill>
                <a:effectLst/>
                <a:latin typeface="+mn-lt"/>
                <a:ea typeface="+mn-ea"/>
                <a:cs typeface="+mn-cs"/>
              </a:rPr>
              <a:t>Kazungula</a:t>
            </a:r>
            <a:r>
              <a:rPr lang="en-US" sz="1200" kern="1200" dirty="0" smtClean="0">
                <a:solidFill>
                  <a:schemeClr val="tx1"/>
                </a:solidFill>
                <a:effectLst/>
                <a:latin typeface="+mn-lt"/>
                <a:ea typeface="+mn-ea"/>
                <a:cs typeface="+mn-cs"/>
              </a:rPr>
              <a:t> depend equally, if not more, on traditional mechanisms for predicting floods and droughts. </a:t>
            </a:r>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10</a:t>
            </a:fld>
            <a:endParaRPr lang="en-US"/>
          </a:p>
        </p:txBody>
      </p:sp>
    </p:spTree>
    <p:extLst>
      <p:ext uri="{BB962C8B-B14F-4D97-AF65-F5344CB8AC3E}">
        <p14:creationId xmlns:p14="http://schemas.microsoft.com/office/powerpoint/2010/main" val="1393853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MOST COMMON ENVIRONMENTAL INDICATORS OF FLOODS AND DROUGHTS</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COBWEBS</a:t>
            </a:r>
            <a:r>
              <a:rPr lang="en-US" sz="1200" b="1" kern="1200" baseline="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By far the most common was the significance of cobwebs suspended in the atmosphere as a portent for impending floods. Although the precise details of how these cobwebs emerge and the timing from when they are visible until a flood occurs remains unclear, informants consistently cited the presence of these nets of whitish silk that hover in the atmosphere as one of the surest signs of inundation. Similar phenomena of spiders escaping floodwaters on winds have been documented in places as diverse as Australia and Pakistan.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Here in Zambia, when the webs are transported on northwest winds coming from upstream and settle onto trees in the bush, people can reliably expect floods in a short time. In fact, several people were so confident that every time they see these webs they will get flooded, that this sign alone is cause for relocation to the uplands. One informant who had lost his home and 39 animals in the devastating 2006 flood, said that he had seen the cobwebs prior to that event and so when he saw them again in 2008 took early action to prevent more loss. Sure enough, by February another devastating flood had struck the region.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SWALLOWS </a:t>
            </a:r>
          </a:p>
          <a:p>
            <a:r>
              <a:rPr lang="en-US" sz="1200" kern="1200" dirty="0" smtClean="0">
                <a:solidFill>
                  <a:schemeClr val="tx1"/>
                </a:solidFill>
                <a:effectLst/>
                <a:latin typeface="+mn-lt"/>
                <a:ea typeface="+mn-ea"/>
                <a:cs typeface="+mn-cs"/>
              </a:rPr>
              <a:t>Residents also pay close attention to the movement of birds, especially swallows or </a:t>
            </a:r>
            <a:r>
              <a:rPr lang="en-US" sz="1200" i="1" kern="1200" dirty="0" err="1" smtClean="0">
                <a:solidFill>
                  <a:schemeClr val="tx1"/>
                </a:solidFill>
                <a:effectLst/>
                <a:latin typeface="+mn-lt"/>
                <a:ea typeface="+mn-ea"/>
                <a:cs typeface="+mn-cs"/>
              </a:rPr>
              <a:t>tumbeambe</a:t>
            </a:r>
            <a:r>
              <a:rPr lang="en-US" sz="1200" kern="1200" dirty="0" smtClean="0">
                <a:solidFill>
                  <a:schemeClr val="tx1"/>
                </a:solidFill>
                <a:effectLst/>
                <a:latin typeface="+mn-lt"/>
                <a:ea typeface="+mn-ea"/>
                <a:cs typeface="+mn-cs"/>
              </a:rPr>
              <a:t>. When seen in large numbers and moving in unison, residents know that heavy rains are on their way.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RATS </a:t>
            </a:r>
          </a:p>
          <a:p>
            <a:r>
              <a:rPr lang="en-US" sz="1200" kern="1200" dirty="0" smtClean="0">
                <a:solidFill>
                  <a:schemeClr val="tx1"/>
                </a:solidFill>
                <a:effectLst/>
                <a:latin typeface="+mn-lt"/>
                <a:ea typeface="+mn-ea"/>
                <a:cs typeface="+mn-cs"/>
              </a:rPr>
              <a:t>In the months and weeks leading up to a major drought, people described large numbers of rats emerging from the bush and invade houses and fields, consuming all food sources available.</a:t>
            </a:r>
          </a:p>
          <a:p>
            <a:endParaRPr lang="en-US" sz="1200" kern="1200" dirty="0" smtClean="0">
              <a:solidFill>
                <a:schemeClr val="tx1"/>
              </a:solidFill>
              <a:effectLst/>
              <a:latin typeface="+mn-lt"/>
              <a:ea typeface="+mn-ea"/>
              <a:cs typeface="+mn-cs"/>
            </a:endParaRPr>
          </a:p>
          <a:p>
            <a:r>
              <a:rPr lang="en-US" sz="1200" b="1" kern="1200" baseline="0" dirty="0" smtClean="0">
                <a:solidFill>
                  <a:schemeClr val="tx1"/>
                </a:solidFill>
                <a:effectLst/>
                <a:latin typeface="+mn-lt"/>
                <a:ea typeface="+mn-ea"/>
                <a:cs typeface="+mn-cs"/>
              </a:rPr>
              <a:t>TREES </a:t>
            </a:r>
          </a:p>
          <a:p>
            <a:r>
              <a:rPr lang="en-US" sz="1200" b="1" kern="1200" baseline="0" dirty="0" smtClean="0">
                <a:solidFill>
                  <a:schemeClr val="tx1"/>
                </a:solidFill>
                <a:effectLst/>
                <a:latin typeface="+mn-lt"/>
                <a:ea typeface="+mn-ea"/>
                <a:cs typeface="+mn-cs"/>
              </a:rPr>
              <a:t>Mango Flowers </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mango trees flower profusely in July, there will be “enough rains”—and likely floods—during the year. </a:t>
            </a:r>
          </a:p>
          <a:p>
            <a:r>
              <a:rPr lang="en-US" sz="1200" b="1" kern="1200" dirty="0" smtClean="0">
                <a:solidFill>
                  <a:schemeClr val="tx1"/>
                </a:solidFill>
                <a:effectLst/>
                <a:latin typeface="+mn-lt"/>
                <a:ea typeface="+mn-ea"/>
                <a:cs typeface="+mn-cs"/>
              </a:rPr>
              <a:t>Baobab</a:t>
            </a:r>
            <a:r>
              <a:rPr lang="en-US" sz="1200" b="1" kern="1200" baseline="0" dirty="0" smtClean="0">
                <a:solidFill>
                  <a:schemeClr val="tx1"/>
                </a:solidFill>
                <a:effectLst/>
                <a:latin typeface="+mn-lt"/>
                <a:ea typeface="+mn-ea"/>
                <a:cs typeface="+mn-cs"/>
              </a:rPr>
              <a:t> and </a:t>
            </a:r>
            <a:r>
              <a:rPr lang="en-US" sz="1200" b="1" kern="1200" baseline="0" dirty="0" err="1" smtClean="0">
                <a:solidFill>
                  <a:schemeClr val="tx1"/>
                </a:solidFill>
                <a:effectLst/>
                <a:latin typeface="+mn-lt"/>
                <a:ea typeface="+mn-ea"/>
                <a:cs typeface="+mn-cs"/>
              </a:rPr>
              <a:t>Masuku</a:t>
            </a:r>
            <a:r>
              <a:rPr lang="en-US" sz="1200" b="1" kern="1200" baseline="0" dirty="0" smtClean="0">
                <a:solidFill>
                  <a:schemeClr val="tx1"/>
                </a:solidFill>
                <a:effectLst/>
                <a:latin typeface="+mn-lt"/>
                <a:ea typeface="+mn-ea"/>
                <a:cs typeface="+mn-cs"/>
              </a:rPr>
              <a:t> Fruit</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Individuals also reference the fruit of the baobab and </a:t>
            </a:r>
            <a:r>
              <a:rPr lang="en-US" sz="1200" i="1" kern="1200" dirty="0" err="1" smtClean="0">
                <a:solidFill>
                  <a:schemeClr val="tx1"/>
                </a:solidFill>
                <a:effectLst/>
                <a:latin typeface="+mn-lt"/>
                <a:ea typeface="+mn-ea"/>
                <a:cs typeface="+mn-cs"/>
              </a:rPr>
              <a:t>masuku</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trees as environmental indicators of rainfall; if their fruit is profuse, one can expect drought. If it is sparse, there will be significant rain. </a:t>
            </a:r>
          </a:p>
          <a:p>
            <a:r>
              <a:rPr lang="en-US" sz="1200" b="1" kern="1200" dirty="0" smtClean="0">
                <a:solidFill>
                  <a:schemeClr val="tx1"/>
                </a:solidFill>
                <a:effectLst/>
                <a:latin typeface="+mn-lt"/>
                <a:ea typeface="+mn-ea"/>
                <a:cs typeface="+mn-cs"/>
              </a:rPr>
              <a:t>Timing that</a:t>
            </a:r>
            <a:r>
              <a:rPr lang="en-US" sz="1200" b="1" kern="1200" baseline="0" dirty="0" smtClean="0">
                <a:solidFill>
                  <a:schemeClr val="tx1"/>
                </a:solidFill>
                <a:effectLst/>
                <a:latin typeface="+mn-lt"/>
                <a:ea typeface="+mn-ea"/>
                <a:cs typeface="+mn-cs"/>
              </a:rPr>
              <a:t> Leaves are Shed</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Furthermore, local residents watch the timing that trees shed their leaves leading up to the dry season to anticipate its intensity. Since at the time of this research, conducted in late July, many trees were still hanging onto their leaves, residents suggested they could expect rain and anticipated some relief from the long drought they have been suffering.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CLOUDS</a:t>
            </a:r>
            <a:r>
              <a:rPr lang="en-US" sz="1200" b="1" kern="1200" baseline="0" dirty="0" smtClean="0">
                <a:solidFill>
                  <a:schemeClr val="tx1"/>
                </a:solidFill>
                <a:effectLst/>
                <a:latin typeface="+mn-lt"/>
                <a:ea typeface="+mn-ea"/>
                <a:cs typeface="+mn-cs"/>
              </a:rPr>
              <a:t> AND WIND </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many of these environmental indicators are more useful for anticipating seasonal shifts in precipitation then impending disasters, people predict more immediate weather patterns by watching the formation, movement and type of clouds on the horizon. This, in tandem with studying wind direction, can be used to predict rains within a window of a few days.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WATER TABLE</a:t>
            </a:r>
          </a:p>
          <a:p>
            <a:r>
              <a:rPr lang="en-US" sz="1200" kern="1200" dirty="0" smtClean="0">
                <a:solidFill>
                  <a:schemeClr val="tx1"/>
                </a:solidFill>
                <a:effectLst/>
                <a:latin typeface="+mn-lt"/>
                <a:ea typeface="+mn-ea"/>
                <a:cs typeface="+mn-cs"/>
              </a:rPr>
              <a:t>Residents also described how watching the water table in their deeper wells also provided some advance warning to floods. Often, people explained, the day before a flood the water in their wells becomes cloudy due to seepage.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RESIDENTS PREDICT FLOODS THIS YEAR</a:t>
            </a:r>
          </a:p>
          <a:p>
            <a:r>
              <a:rPr lang="en-US" sz="1200" kern="1200" dirty="0" smtClean="0">
                <a:solidFill>
                  <a:schemeClr val="tx1"/>
                </a:solidFill>
                <a:effectLst/>
                <a:latin typeface="+mn-lt"/>
                <a:ea typeface="+mn-ea"/>
                <a:cs typeface="+mn-cs"/>
              </a:rPr>
              <a:t>“Everything is telling us that there will be rain this year,” one focus group participant in </a:t>
            </a:r>
            <a:r>
              <a:rPr lang="en-US" sz="1200" kern="1200" dirty="0" err="1" smtClean="0">
                <a:solidFill>
                  <a:schemeClr val="tx1"/>
                </a:solidFill>
                <a:effectLst/>
                <a:latin typeface="+mn-lt"/>
                <a:ea typeface="+mn-ea"/>
                <a:cs typeface="+mn-cs"/>
              </a:rPr>
              <a:t>Sikaunzwe</a:t>
            </a:r>
            <a:r>
              <a:rPr lang="en-US" sz="1200" kern="1200" dirty="0" smtClean="0">
                <a:solidFill>
                  <a:schemeClr val="tx1"/>
                </a:solidFill>
                <a:effectLst/>
                <a:latin typeface="+mn-lt"/>
                <a:ea typeface="+mn-ea"/>
                <a:cs typeface="+mn-cs"/>
              </a:rPr>
              <a:t> expressed. Such certainty exists even without the seasonal forecast from the ZMD. </a:t>
            </a:r>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11</a:t>
            </a:fld>
            <a:endParaRPr lang="en-US"/>
          </a:p>
        </p:txBody>
      </p:sp>
    </p:spTree>
    <p:extLst>
      <p:ext uri="{BB962C8B-B14F-4D97-AF65-F5344CB8AC3E}">
        <p14:creationId xmlns:p14="http://schemas.microsoft.com/office/powerpoint/2010/main" val="445877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Most residents rely on both formal and traditional sources of information for anticipating floods and droughts and in guiding their adaptive strategies.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Mixed</a:t>
            </a:r>
            <a:r>
              <a:rPr lang="en-US" sz="1200" kern="1200" baseline="0" dirty="0" smtClean="0">
                <a:solidFill>
                  <a:schemeClr val="tx1"/>
                </a:solidFill>
                <a:effectLst/>
                <a:latin typeface="+mn-lt"/>
                <a:ea typeface="+mn-ea"/>
                <a:cs typeface="+mn-cs"/>
              </a:rPr>
              <a:t> responses re: which source of information trust most.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Most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valued having access to government forecasts, but approached them with varying degrees of skepticism.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was only in </a:t>
            </a:r>
            <a:r>
              <a:rPr lang="en-US" sz="1200" kern="1200" dirty="0" err="1" smtClean="0">
                <a:solidFill>
                  <a:schemeClr val="tx1"/>
                </a:solidFill>
                <a:effectLst/>
                <a:latin typeface="+mn-lt"/>
                <a:ea typeface="+mn-ea"/>
                <a:cs typeface="+mn-cs"/>
              </a:rPr>
              <a:t>Kasaya</a:t>
            </a:r>
            <a:r>
              <a:rPr lang="en-US" sz="1200" kern="1200" dirty="0" smtClean="0">
                <a:solidFill>
                  <a:schemeClr val="tx1"/>
                </a:solidFill>
                <a:effectLst/>
                <a:latin typeface="+mn-lt"/>
                <a:ea typeface="+mn-ea"/>
                <a:cs typeface="+mn-cs"/>
              </a:rPr>
              <a:t>, however, that people were on the verge of losing faith in formal data, after the ZMD forecast for the previous season indicated good rains that never came. Since people had wholeheartedly embraced the forecast despite contrary indicators in the landscape, they had lost certain crops. This year, people asserted that they would rely on their own methods if their local predictions contradicted the ZMD’s forecasts.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Even among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those individuals who asserted that ZMD forecasts were essential to their decision-making, no one had fully abandoned or lost traditional ways of anticipating climatic conditions. Rather, they seemed to find the greatest value in supplementing their indigenous ways of knowing with improved scientific climate data.</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However,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many residents</a:t>
            </a:r>
            <a:r>
              <a:rPr lang="en-US" sz="1200" kern="1200" baseline="0" dirty="0" smtClean="0">
                <a:solidFill>
                  <a:schemeClr val="tx1"/>
                </a:solidFill>
                <a:effectLst/>
                <a:latin typeface="+mn-lt"/>
                <a:ea typeface="+mn-ea"/>
                <a:cs typeface="+mn-cs"/>
              </a:rPr>
              <a:t> feel </a:t>
            </a:r>
            <a:r>
              <a:rPr lang="en-US" sz="1200" kern="1200" dirty="0" smtClean="0">
                <a:solidFill>
                  <a:schemeClr val="tx1"/>
                </a:solidFill>
                <a:effectLst/>
                <a:latin typeface="+mn-lt"/>
                <a:ea typeface="+mn-ea"/>
                <a:cs typeface="+mn-cs"/>
              </a:rPr>
              <a:t>that their ability to use environmental indicators to anticipate floods and droughts is becoming more and more difficult with climate change.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Exiting</a:t>
            </a:r>
            <a:r>
              <a:rPr lang="en-US" sz="1200" b="1" kern="1200" baseline="0" dirty="0" smtClean="0">
                <a:solidFill>
                  <a:schemeClr val="tx1"/>
                </a:solidFill>
                <a:effectLst/>
                <a:latin typeface="+mn-lt"/>
                <a:ea typeface="+mn-ea"/>
                <a:cs typeface="+mn-cs"/>
              </a:rPr>
              <a:t> i</a:t>
            </a:r>
            <a:r>
              <a:rPr lang="en-US" sz="1200" b="1" kern="1200" dirty="0" smtClean="0">
                <a:solidFill>
                  <a:schemeClr val="tx1"/>
                </a:solidFill>
                <a:effectLst/>
                <a:latin typeface="+mn-lt"/>
                <a:ea typeface="+mn-ea"/>
                <a:cs typeface="+mn-cs"/>
              </a:rPr>
              <a:t>ntegration</a:t>
            </a:r>
            <a:r>
              <a:rPr lang="en-US" sz="1200" b="1" kern="1200" baseline="0" dirty="0" smtClean="0">
                <a:solidFill>
                  <a:schemeClr val="tx1"/>
                </a:solidFill>
                <a:effectLst/>
                <a:latin typeface="+mn-lt"/>
                <a:ea typeface="+mn-ea"/>
                <a:cs typeface="+mn-cs"/>
              </a:rPr>
              <a:t> of both sources of knowledge: </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 the </a:t>
            </a:r>
            <a:r>
              <a:rPr lang="en-US" sz="1200" kern="1200" dirty="0" err="1" smtClean="0">
                <a:solidFill>
                  <a:schemeClr val="tx1"/>
                </a:solidFill>
                <a:effectLst/>
                <a:latin typeface="+mn-lt"/>
                <a:ea typeface="+mn-ea"/>
                <a:cs typeface="+mn-cs"/>
              </a:rPr>
              <a:t>Kazungula</a:t>
            </a:r>
            <a:r>
              <a:rPr lang="en-US" sz="1200" kern="1200" dirty="0" smtClean="0">
                <a:solidFill>
                  <a:schemeClr val="tx1"/>
                </a:solidFill>
                <a:effectLst/>
                <a:latin typeface="+mn-lt"/>
                <a:ea typeface="+mn-ea"/>
                <a:cs typeface="+mn-cs"/>
              </a:rPr>
              <a:t> agriculture</a:t>
            </a:r>
            <a:r>
              <a:rPr lang="en-US" sz="1200" kern="1200" baseline="0" dirty="0" smtClean="0">
                <a:solidFill>
                  <a:schemeClr val="tx1"/>
                </a:solidFill>
                <a:effectLst/>
                <a:latin typeface="+mn-lt"/>
                <a:ea typeface="+mn-ea"/>
                <a:cs typeface="+mn-cs"/>
              </a:rPr>
              <a:t> extension </a:t>
            </a:r>
            <a:r>
              <a:rPr lang="en-US" sz="1200" kern="1200" dirty="0" smtClean="0">
                <a:solidFill>
                  <a:schemeClr val="tx1"/>
                </a:solidFill>
                <a:effectLst/>
                <a:latin typeface="+mn-lt"/>
                <a:ea typeface="+mn-ea"/>
                <a:cs typeface="+mn-cs"/>
              </a:rPr>
              <a:t>holds meetings to disseminate the ZMD’s seasonal forecasts, he also asks villagers to share how they expect the season to be based on local environmental indicators. Together he and community members analyze to what extent the multiple sources of information match or provide contradictory evidence. </a:t>
            </a:r>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12</a:t>
            </a:fld>
            <a:endParaRPr lang="en-US"/>
          </a:p>
        </p:txBody>
      </p:sp>
    </p:spTree>
    <p:extLst>
      <p:ext uri="{BB962C8B-B14F-4D97-AF65-F5344CB8AC3E}">
        <p14:creationId xmlns:p14="http://schemas.microsoft.com/office/powerpoint/2010/main" val="326843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Lack</a:t>
            </a:r>
            <a:r>
              <a:rPr lang="en-US" sz="1200" b="1" kern="1200" baseline="0" dirty="0" smtClean="0">
                <a:solidFill>
                  <a:schemeClr val="tx1"/>
                </a:solidFill>
                <a:effectLst/>
                <a:latin typeface="+mn-lt"/>
                <a:ea typeface="+mn-ea"/>
                <a:cs typeface="+mn-cs"/>
              </a:rPr>
              <a:t> of Government Dissemination of Info via EWS </a:t>
            </a:r>
            <a:endParaRPr lang="en-US" sz="1200" b="1"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-people do not get precipitation data from ZMD in upstream or live river level data in upstream from Water Affairs/WARMA </a:t>
            </a:r>
          </a:p>
          <a:p>
            <a:r>
              <a:rPr lang="en-US" sz="1200" b="0" kern="1200" dirty="0" smtClean="0">
                <a:solidFill>
                  <a:schemeClr val="tx1"/>
                </a:solidFill>
                <a:effectLst/>
                <a:latin typeface="+mn-lt"/>
                <a:ea typeface="+mn-ea"/>
                <a:cs typeface="+mn-cs"/>
              </a:rPr>
              <a:t>-even data from meteorology stations and live gauges not being distributed locally by government, with government</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institutions only interested in extracting information </a:t>
            </a:r>
          </a:p>
          <a:p>
            <a:r>
              <a:rPr lang="en-US" sz="1200" b="0" kern="1200" dirty="0" smtClean="0">
                <a:solidFill>
                  <a:schemeClr val="tx1"/>
                </a:solidFill>
                <a:effectLst/>
                <a:latin typeface="+mn-lt"/>
                <a:ea typeface="+mn-ea"/>
                <a:cs typeface="+mn-cs"/>
              </a:rPr>
              <a:t>-thus</a:t>
            </a:r>
            <a:r>
              <a:rPr lang="en-US" sz="1200" b="0" kern="1200" baseline="0" dirty="0" smtClean="0">
                <a:solidFill>
                  <a:schemeClr val="tx1"/>
                </a:solidFill>
                <a:effectLst/>
                <a:latin typeface="+mn-lt"/>
                <a:ea typeface="+mn-ea"/>
                <a:cs typeface="+mn-cs"/>
              </a:rPr>
              <a:t> far, </a:t>
            </a:r>
            <a:r>
              <a:rPr lang="en-US" sz="1200" b="0" kern="1200" dirty="0" smtClean="0">
                <a:solidFill>
                  <a:schemeClr val="tx1"/>
                </a:solidFill>
                <a:effectLst/>
                <a:latin typeface="+mn-lt"/>
                <a:ea typeface="+mn-ea"/>
                <a:cs typeface="+mn-cs"/>
              </a:rPr>
              <a:t>only NGOs interested in sensitizing communities/mobilizing data locally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NGO Interventions after 2006 and 2008 floods </a:t>
            </a:r>
          </a:p>
          <a:p>
            <a:r>
              <a:rPr lang="en-US" sz="1200" kern="1200" dirty="0" smtClean="0">
                <a:solidFill>
                  <a:schemeClr val="tx1"/>
                </a:solidFill>
                <a:effectLst/>
                <a:latin typeface="+mn-lt"/>
                <a:ea typeface="+mn-ea"/>
                <a:cs typeface="+mn-cs"/>
              </a:rPr>
              <a:t>There has been some interest in setting up more formal EWSs at the community level, particularly in the aftermath of the series of devastating floods which struck communities in the Zambezi floodplain in 2006 and 2008.</a:t>
            </a:r>
          </a:p>
          <a:p>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Red Cross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-trained 40 people in 2014 as part of ZRBI program</a:t>
            </a:r>
          </a:p>
          <a:p>
            <a:r>
              <a:rPr lang="en-US" sz="1200" kern="1200" dirty="0" smtClean="0">
                <a:solidFill>
                  <a:schemeClr val="tx1"/>
                </a:solidFill>
                <a:effectLst/>
                <a:latin typeface="+mn-lt"/>
                <a:ea typeface="+mn-ea"/>
                <a:cs typeface="+mn-cs"/>
              </a:rPr>
              <a:t>-Red Cross EWS training content: when receive info from ZMD, need to disseminate</a:t>
            </a:r>
          </a:p>
          <a:p>
            <a:r>
              <a:rPr lang="en-US" sz="1200" kern="1200" dirty="0" smtClean="0">
                <a:solidFill>
                  <a:schemeClr val="tx1"/>
                </a:solidFill>
                <a:effectLst/>
                <a:latin typeface="+mn-lt"/>
                <a:ea typeface="+mn-ea"/>
                <a:cs typeface="+mn-cs"/>
              </a:rPr>
              <a:t>-SDMCs would formally call the headman and then they would disseminate the info among the community with assistance from SDMC members</a:t>
            </a:r>
          </a:p>
          <a:p>
            <a:r>
              <a:rPr lang="en-US" sz="1200" kern="1200" dirty="0" smtClean="0">
                <a:solidFill>
                  <a:schemeClr val="tx1"/>
                </a:solidFill>
                <a:effectLst/>
                <a:latin typeface="+mn-lt"/>
                <a:ea typeface="+mn-ea"/>
                <a:cs typeface="+mn-cs"/>
              </a:rPr>
              <a:t>-haven’t used info relayed through EWS training/put in action</a:t>
            </a:r>
          </a:p>
          <a:p>
            <a:r>
              <a:rPr lang="en-US" sz="1200" b="1"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CBNRM</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-placed river gauges at various locations including </a:t>
            </a:r>
            <a:r>
              <a:rPr lang="en-US" sz="1200" kern="1200" dirty="0" err="1" smtClean="0">
                <a:solidFill>
                  <a:schemeClr val="tx1"/>
                </a:solidFill>
                <a:effectLst/>
                <a:latin typeface="+mn-lt"/>
                <a:ea typeface="+mn-ea"/>
                <a:cs typeface="+mn-cs"/>
              </a:rPr>
              <a:t>Kasaya</a:t>
            </a:r>
            <a:r>
              <a:rPr lang="en-US" sz="1200" kern="1200" dirty="0" smtClean="0">
                <a:solidFill>
                  <a:schemeClr val="tx1"/>
                </a:solidFill>
                <a:effectLst/>
                <a:latin typeface="+mn-lt"/>
                <a:ea typeface="+mn-ea"/>
                <a:cs typeface="+mn-cs"/>
              </a:rPr>
              <a:t> bridge, </a:t>
            </a:r>
            <a:r>
              <a:rPr lang="en-US" sz="1200" kern="1200" dirty="0" err="1" smtClean="0">
                <a:solidFill>
                  <a:schemeClr val="tx1"/>
                </a:solidFill>
                <a:effectLst/>
                <a:latin typeface="+mn-lt"/>
                <a:ea typeface="+mn-ea"/>
                <a:cs typeface="+mn-cs"/>
              </a:rPr>
              <a:t>Kasaya</a:t>
            </a:r>
            <a:r>
              <a:rPr lang="en-US" sz="1200" kern="1200" dirty="0" smtClean="0">
                <a:solidFill>
                  <a:schemeClr val="tx1"/>
                </a:solidFill>
                <a:effectLst/>
                <a:latin typeface="+mn-lt"/>
                <a:ea typeface="+mn-ea"/>
                <a:cs typeface="+mn-cs"/>
              </a:rPr>
              <a:t> School, </a:t>
            </a:r>
            <a:r>
              <a:rPr lang="en-US" sz="1200" kern="1200" dirty="0" err="1" smtClean="0">
                <a:solidFill>
                  <a:schemeClr val="tx1"/>
                </a:solidFill>
                <a:effectLst/>
                <a:latin typeface="+mn-lt"/>
                <a:ea typeface="+mn-ea"/>
                <a:cs typeface="+mn-cs"/>
              </a:rPr>
              <a:t>Singendende</a:t>
            </a:r>
            <a:r>
              <a:rPr lang="en-US" sz="1200" kern="1200" dirty="0" smtClean="0">
                <a:solidFill>
                  <a:schemeClr val="tx1"/>
                </a:solidFill>
                <a:effectLst/>
                <a:latin typeface="+mn-lt"/>
                <a:ea typeface="+mn-ea"/>
                <a:cs typeface="+mn-cs"/>
              </a:rPr>
              <a:t> an</a:t>
            </a:r>
            <a:r>
              <a:rPr lang="en-US" sz="1200" kern="1200" baseline="0" dirty="0" smtClean="0">
                <a:solidFill>
                  <a:schemeClr val="tx1"/>
                </a:solidFill>
                <a:effectLst/>
                <a:latin typeface="+mn-lt"/>
                <a:ea typeface="+mn-ea"/>
                <a:cs typeface="+mn-cs"/>
              </a:rPr>
              <a:t>d rain gauges </a:t>
            </a:r>
            <a:r>
              <a:rPr lang="en-US" sz="1200" kern="1200" dirty="0" smtClean="0">
                <a:solidFill>
                  <a:schemeClr val="tx1"/>
                </a:solidFill>
                <a:effectLst/>
                <a:latin typeface="+mn-lt"/>
                <a:ea typeface="+mn-ea"/>
                <a:cs typeface="+mn-cs"/>
              </a:rPr>
              <a:t>in </a:t>
            </a:r>
            <a:r>
              <a:rPr lang="en-US" sz="1200" kern="1200" dirty="0" err="1" smtClean="0">
                <a:solidFill>
                  <a:schemeClr val="tx1"/>
                </a:solidFill>
                <a:effectLst/>
                <a:latin typeface="+mn-lt"/>
                <a:ea typeface="+mn-ea"/>
                <a:cs typeface="+mn-cs"/>
              </a:rPr>
              <a:t>Ngwezi</a:t>
            </a:r>
            <a:r>
              <a:rPr lang="en-US" sz="1200" kern="1200" dirty="0" smtClean="0">
                <a:solidFill>
                  <a:schemeClr val="tx1"/>
                </a:solidFill>
                <a:effectLst/>
                <a:latin typeface="+mn-lt"/>
                <a:ea typeface="+mn-ea"/>
                <a:cs typeface="+mn-cs"/>
              </a:rPr>
              <a:t> mala and </a:t>
            </a:r>
            <a:r>
              <a:rPr lang="en-US" sz="1200" kern="1200" dirty="0" err="1" smtClean="0">
                <a:solidFill>
                  <a:schemeClr val="tx1"/>
                </a:solidFill>
                <a:effectLst/>
                <a:latin typeface="+mn-lt"/>
                <a:ea typeface="+mn-ea"/>
                <a:cs typeface="+mn-cs"/>
              </a:rPr>
              <a:t>Simalaha</a:t>
            </a:r>
            <a:r>
              <a:rPr lang="en-US" sz="1200" kern="1200" dirty="0" smtClean="0">
                <a:solidFill>
                  <a:schemeClr val="tx1"/>
                </a:solidFill>
                <a:effectLst/>
                <a:latin typeface="+mn-lt"/>
                <a:ea typeface="+mn-ea"/>
                <a:cs typeface="+mn-cs"/>
              </a:rPr>
              <a:t> (most affected communities on banks of the Zambezi in the floodplain, primarily fishing camps)</a:t>
            </a:r>
          </a:p>
          <a:p>
            <a:r>
              <a:rPr lang="en-US" sz="1200" kern="1200" dirty="0" smtClean="0">
                <a:solidFill>
                  <a:schemeClr val="tx1"/>
                </a:solidFill>
                <a:effectLst/>
                <a:latin typeface="+mn-lt"/>
                <a:ea typeface="+mn-ea"/>
                <a:cs typeface="+mn-cs"/>
              </a:rPr>
              <a:t>-data</a:t>
            </a:r>
            <a:r>
              <a:rPr lang="en-US" sz="1200" kern="1200" baseline="0" dirty="0" smtClean="0">
                <a:solidFill>
                  <a:schemeClr val="tx1"/>
                </a:solidFill>
                <a:effectLst/>
                <a:latin typeface="+mn-lt"/>
                <a:ea typeface="+mn-ea"/>
                <a:cs typeface="+mn-cs"/>
              </a:rPr>
              <a:t> collection volunteer based</a:t>
            </a:r>
          </a:p>
          <a:p>
            <a:r>
              <a:rPr lang="en-US" sz="1200" kern="1200" dirty="0" smtClean="0">
                <a:solidFill>
                  <a:schemeClr val="tx1"/>
                </a:solidFill>
                <a:effectLst/>
                <a:latin typeface="+mn-lt"/>
                <a:ea typeface="+mn-ea"/>
                <a:cs typeface="+mn-cs"/>
              </a:rPr>
              <a:t>-people trained in how to use instruments, collect data, ID normal levels</a:t>
            </a:r>
          </a:p>
          <a:p>
            <a:r>
              <a:rPr lang="en-US" sz="1200" kern="1200" dirty="0" smtClean="0">
                <a:solidFill>
                  <a:schemeClr val="tx1"/>
                </a:solidFill>
                <a:effectLst/>
                <a:latin typeface="+mn-lt"/>
                <a:ea typeface="+mn-ea"/>
                <a:cs typeface="+mn-cs"/>
              </a:rPr>
              <a:t>-used to have monthly meetings with ZMD and Water Affairs who received data </a:t>
            </a:r>
          </a:p>
          <a:p>
            <a:r>
              <a:rPr lang="en-US" sz="1200" kern="1200" dirty="0" smtClean="0">
                <a:solidFill>
                  <a:schemeClr val="tx1"/>
                </a:solidFill>
                <a:effectLst/>
                <a:latin typeface="+mn-lt"/>
                <a:ea typeface="+mn-ea"/>
                <a:cs typeface="+mn-cs"/>
              </a:rPr>
              <a:t>-Data was</a:t>
            </a:r>
            <a:r>
              <a:rPr lang="en-US" sz="1200" kern="1200" baseline="0" dirty="0" smtClean="0">
                <a:solidFill>
                  <a:schemeClr val="tx1"/>
                </a:solidFill>
                <a:effectLst/>
                <a:latin typeface="+mn-lt"/>
                <a:ea typeface="+mn-ea"/>
                <a:cs typeface="+mn-cs"/>
              </a:rPr>
              <a:t> disseminated locally only via community meetings </a:t>
            </a:r>
            <a:r>
              <a:rPr lang="en-US" sz="1200" kern="1200" dirty="0" smtClean="0">
                <a:solidFill>
                  <a:schemeClr val="tx1"/>
                </a:solidFill>
                <a:effectLst/>
                <a:latin typeface="+mn-lt"/>
                <a:ea typeface="+mn-ea"/>
                <a:cs typeface="+mn-cs"/>
              </a:rPr>
              <a:t>-when project finished handed over to Water Affairs and ZMD, not sure if data still being collected or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used</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Epilogue</a:t>
            </a:r>
            <a:r>
              <a:rPr lang="en-US" sz="1200" b="1" kern="1200" baseline="0" dirty="0" smtClean="0">
                <a:solidFill>
                  <a:schemeClr val="tx1"/>
                </a:solidFill>
                <a:effectLst/>
                <a:latin typeface="+mn-lt"/>
                <a:ea typeface="+mn-ea"/>
                <a:cs typeface="+mn-cs"/>
              </a:rPr>
              <a:t> to Interventions</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-Communities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never faced a major flood while the formal EWSs were in place. </a:t>
            </a:r>
          </a:p>
          <a:p>
            <a:r>
              <a:rPr lang="en-US" sz="1200" kern="1200" dirty="0" smtClean="0">
                <a:solidFill>
                  <a:schemeClr val="tx1"/>
                </a:solidFill>
                <a:effectLst/>
                <a:latin typeface="+mn-lt"/>
                <a:ea typeface="+mn-ea"/>
                <a:cs typeface="+mn-cs"/>
              </a:rPr>
              <a:t>-Since the interventions have phased out, most of the gauges placed in communities have been damaged, the NGOs have never returned to replace them, the government institutions responsible for assembling locally collected data have turned over, and those who were trained to disseminate early warnings have spent the past years more concerned about droughts and their withered crops than inundation</a:t>
            </a:r>
          </a:p>
          <a:p>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13</a:t>
            </a:fld>
            <a:endParaRPr lang="en-US"/>
          </a:p>
        </p:txBody>
      </p:sp>
    </p:spTree>
    <p:extLst>
      <p:ext uri="{BB962C8B-B14F-4D97-AF65-F5344CB8AC3E}">
        <p14:creationId xmlns:p14="http://schemas.microsoft.com/office/powerpoint/2010/main" val="968322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LIMITS OF EXISTING EWS INTERVENTIONS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-most</a:t>
            </a:r>
            <a:r>
              <a:rPr lang="en-US" sz="1200" kern="1200" baseline="0" dirty="0" smtClean="0">
                <a:solidFill>
                  <a:schemeClr val="tx1"/>
                </a:solidFill>
                <a:effectLst/>
                <a:latin typeface="+mn-lt"/>
                <a:ea typeface="+mn-ea"/>
                <a:cs typeface="+mn-cs"/>
              </a:rPr>
              <a:t> interventions </a:t>
            </a:r>
            <a:r>
              <a:rPr lang="en-US" sz="1200" kern="1200" dirty="0" smtClean="0">
                <a:solidFill>
                  <a:schemeClr val="tx1"/>
                </a:solidFill>
                <a:effectLst/>
                <a:latin typeface="+mn-lt"/>
                <a:ea typeface="+mn-ea"/>
                <a:cs typeface="+mn-cs"/>
              </a:rPr>
              <a:t>focused almost exclusively on the dissemination of forecasts from the ZMD</a:t>
            </a:r>
            <a:r>
              <a:rPr lang="en-US" sz="1200" kern="1200" baseline="0" dirty="0" smtClean="0">
                <a:solidFill>
                  <a:schemeClr val="tx1"/>
                </a:solidFill>
                <a:effectLst/>
                <a:latin typeface="+mn-lt"/>
                <a:ea typeface="+mn-ea"/>
                <a:cs typeface="+mn-cs"/>
              </a:rPr>
              <a:t>, o</a:t>
            </a:r>
            <a:r>
              <a:rPr lang="en-US" sz="1200" kern="1200" dirty="0" smtClean="0">
                <a:solidFill>
                  <a:schemeClr val="tx1"/>
                </a:solidFill>
                <a:effectLst/>
                <a:latin typeface="+mn-lt"/>
                <a:ea typeface="+mn-ea"/>
                <a:cs typeface="+mn-cs"/>
              </a:rPr>
              <a:t>verlooking the limits of the actual data provided by the ZMD, the barriers to relaying it on the ground, and the actions people would be capable of taking even with an early warning.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-many of the actions were hypothetical, </a:t>
            </a:r>
            <a:r>
              <a:rPr lang="en-US" sz="1200" i="1" kern="1200" dirty="0" smtClean="0">
                <a:solidFill>
                  <a:schemeClr val="tx1"/>
                </a:solidFill>
                <a:effectLst/>
                <a:latin typeface="+mn-lt"/>
                <a:ea typeface="+mn-ea"/>
                <a:cs typeface="+mn-cs"/>
              </a:rPr>
              <a:t>if </a:t>
            </a:r>
            <a:r>
              <a:rPr lang="en-US" sz="1200" kern="1200" dirty="0" smtClean="0">
                <a:solidFill>
                  <a:schemeClr val="tx1"/>
                </a:solidFill>
                <a:effectLst/>
                <a:latin typeface="+mn-lt"/>
                <a:ea typeface="+mn-ea"/>
                <a:cs typeface="+mn-cs"/>
              </a:rPr>
              <a:t>you have megaphones or sirens you should use them to alert people in the community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-trainings did not work with communities to identify specific actions linked to danger thresholds based on live river data or reliable information from upstream villages.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-no effort to coordinate a specific list of contact people to call in the event of an emergency nor the establishment of collective safe shelters or land on higher ground.</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-Most significantly, the trainings involved no component to integrate alternative sources of information from that provided</a:t>
            </a:r>
            <a:r>
              <a:rPr lang="en-US" sz="1200" kern="1200" baseline="0" dirty="0" smtClean="0">
                <a:solidFill>
                  <a:schemeClr val="tx1"/>
                </a:solidFill>
                <a:effectLst/>
                <a:latin typeface="+mn-lt"/>
                <a:ea typeface="+mn-ea"/>
                <a:cs typeface="+mn-cs"/>
              </a:rPr>
              <a:t> by ZMD </a:t>
            </a:r>
            <a:r>
              <a:rPr lang="en-US" sz="1200" kern="1200" dirty="0" smtClean="0">
                <a:solidFill>
                  <a:schemeClr val="tx1"/>
                </a:solidFill>
                <a:effectLst/>
                <a:latin typeface="+mn-lt"/>
                <a:ea typeface="+mn-ea"/>
                <a:cs typeface="+mn-cs"/>
              </a:rPr>
              <a:t>(e.g. natural indicators, local knowledge from upstream communities) that might also inform early action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-interventions</a:t>
            </a:r>
            <a:r>
              <a:rPr lang="en-US" sz="1200" kern="1200" baseline="0" dirty="0" smtClean="0">
                <a:solidFill>
                  <a:schemeClr val="tx1"/>
                </a:solidFill>
                <a:effectLst/>
                <a:latin typeface="+mn-lt"/>
                <a:ea typeface="+mn-ea"/>
                <a:cs typeface="+mn-cs"/>
              </a:rPr>
              <a:t> largely i</a:t>
            </a:r>
            <a:r>
              <a:rPr lang="en-US" sz="1200" kern="1200" dirty="0" smtClean="0">
                <a:solidFill>
                  <a:schemeClr val="tx1"/>
                </a:solidFill>
                <a:effectLst/>
                <a:latin typeface="+mn-lt"/>
                <a:ea typeface="+mn-ea"/>
                <a:cs typeface="+mn-cs"/>
              </a:rPr>
              <a:t>gnored existing mechanisms for sharing information locally between upstream and downstream communities that</a:t>
            </a:r>
            <a:r>
              <a:rPr lang="en-US" sz="1200" kern="1200" baseline="0" dirty="0" smtClean="0">
                <a:solidFill>
                  <a:schemeClr val="tx1"/>
                </a:solidFill>
                <a:effectLst/>
                <a:latin typeface="+mn-lt"/>
                <a:ea typeface="+mn-ea"/>
                <a:cs typeface="+mn-cs"/>
              </a:rPr>
              <a:t> might be used in the </a:t>
            </a:r>
            <a:r>
              <a:rPr lang="en-US" sz="1200" kern="1200" dirty="0" smtClean="0">
                <a:solidFill>
                  <a:schemeClr val="tx1"/>
                </a:solidFill>
                <a:effectLst/>
                <a:latin typeface="+mn-lt"/>
                <a:ea typeface="+mn-ea"/>
                <a:cs typeface="+mn-cs"/>
              </a:rPr>
              <a:t>absence of a reliable cell phone network and radio signal.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BARRIERS</a:t>
            </a:r>
            <a:r>
              <a:rPr lang="en-US" sz="1200" b="1" kern="1200" baseline="0" dirty="0" smtClean="0">
                <a:solidFill>
                  <a:schemeClr val="tx1"/>
                </a:solidFill>
                <a:effectLst/>
                <a:latin typeface="+mn-lt"/>
                <a:ea typeface="+mn-ea"/>
                <a:cs typeface="+mn-cs"/>
              </a:rPr>
              <a:t> TO FORMAL EWSs MORE BROADLY</a:t>
            </a:r>
            <a:endParaRPr lang="en-US"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Institutional </a:t>
            </a:r>
          </a:p>
          <a:p>
            <a:r>
              <a:rPr lang="en-US" sz="1200" b="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ZMD’s capacity: limited number of weather stations and ability to collect data is a significant challenge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-volunteer </a:t>
            </a:r>
            <a:r>
              <a:rPr lang="en-US" sz="1200" kern="1200" dirty="0" smtClean="0">
                <a:solidFill>
                  <a:schemeClr val="tx1"/>
                </a:solidFill>
                <a:effectLst/>
                <a:latin typeface="+mn-lt"/>
                <a:ea typeface="+mn-ea"/>
                <a:cs typeface="+mn-cs"/>
              </a:rPr>
              <a:t>collected rainfall data unreliable</a:t>
            </a:r>
            <a:r>
              <a:rPr lang="en-US" sz="1200" kern="1200" baseline="0" dirty="0" smtClean="0">
                <a:solidFill>
                  <a:schemeClr val="tx1"/>
                </a:solidFill>
                <a:effectLst/>
                <a:latin typeface="+mn-lt"/>
                <a:ea typeface="+mn-ea"/>
                <a:cs typeface="+mn-cs"/>
              </a:rPr>
              <a:t> and lots of turn over with poor NGO exit strategy when hand over gauge readers/stations</a:t>
            </a:r>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-lack of coordinated data/integration between ZMD and Water Affairs/WARMA </a:t>
            </a:r>
          </a:p>
          <a:p>
            <a:r>
              <a:rPr lang="en-US" sz="1200" kern="1200" dirty="0" smtClean="0">
                <a:solidFill>
                  <a:schemeClr val="tx1"/>
                </a:solidFill>
                <a:effectLst/>
                <a:latin typeface="+mn-lt"/>
                <a:ea typeface="+mn-ea"/>
                <a:cs typeface="+mn-cs"/>
              </a:rPr>
              <a:t>-WARMA took over coordinating early warnings/live river data collection in October 2015;</a:t>
            </a:r>
            <a:r>
              <a:rPr lang="en-US" sz="1200" kern="1200" baseline="0" dirty="0" smtClean="0">
                <a:solidFill>
                  <a:schemeClr val="tx1"/>
                </a:solidFill>
                <a:effectLst/>
                <a:latin typeface="+mn-lt"/>
                <a:ea typeface="+mn-ea"/>
                <a:cs typeface="+mn-cs"/>
              </a:rPr>
              <a:t> since </a:t>
            </a:r>
            <a:r>
              <a:rPr lang="en-US" sz="1200" kern="1200" dirty="0" smtClean="0">
                <a:solidFill>
                  <a:schemeClr val="tx1"/>
                </a:solidFill>
                <a:effectLst/>
                <a:latin typeface="+mn-lt"/>
                <a:ea typeface="+mn-ea"/>
                <a:cs typeface="+mn-cs"/>
              </a:rPr>
              <a:t>currently only operating from an office in Lusaka, has had a lack of presence on the ground</a:t>
            </a:r>
          </a:p>
          <a:p>
            <a:endParaRPr lang="en-US" sz="1200" b="1" i="1"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Communication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-formal advisories from ZMD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limited to dissemination by agriculture extension officers </a:t>
            </a:r>
          </a:p>
          <a:p>
            <a:r>
              <a:rPr lang="en-US" sz="1200" kern="1200" dirty="0" smtClean="0">
                <a:solidFill>
                  <a:schemeClr val="tx1"/>
                </a:solidFill>
                <a:effectLst/>
                <a:latin typeface="+mn-lt"/>
                <a:ea typeface="+mn-ea"/>
                <a:cs typeface="+mn-cs"/>
              </a:rPr>
              <a:t>-lack of radios to get information out; also no reliable radio stations in </a:t>
            </a:r>
            <a:r>
              <a:rPr lang="en-US" sz="1200" kern="1200" dirty="0" err="1" smtClean="0">
                <a:solidFill>
                  <a:schemeClr val="tx1"/>
                </a:solidFill>
                <a:effectLst/>
                <a:latin typeface="+mn-lt"/>
                <a:ea typeface="+mn-ea"/>
                <a:cs typeface="+mn-cs"/>
              </a:rPr>
              <a:t>Kazungula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 access information</a:t>
            </a:r>
          </a:p>
          <a:p>
            <a:r>
              <a:rPr lang="en-US" sz="1200" kern="1200" dirty="0" smtClean="0">
                <a:solidFill>
                  <a:schemeClr val="tx1"/>
                </a:solidFill>
                <a:effectLst/>
                <a:latin typeface="+mn-lt"/>
                <a:ea typeface="+mn-ea"/>
                <a:cs typeface="+mn-cs"/>
              </a:rPr>
              <a:t>-lack of phone network compromises ability to relay information; MTN generally ok but other providers don’t exist at all in some areas</a:t>
            </a:r>
          </a:p>
          <a:p>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Exposure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locally people more focused on increasing droughts/water issues</a:t>
            </a:r>
          </a:p>
          <a:p>
            <a:r>
              <a:rPr lang="en-US" sz="1200" kern="1200" dirty="0" smtClean="0">
                <a:solidFill>
                  <a:schemeClr val="tx1"/>
                </a:solidFill>
                <a:effectLst/>
                <a:latin typeface="+mn-lt"/>
                <a:ea typeface="+mn-ea"/>
                <a:cs typeface="+mn-cs"/>
              </a:rPr>
              <a:t>-since no major floods every season, people</a:t>
            </a:r>
            <a:r>
              <a:rPr lang="en-US" sz="1200" kern="1200" baseline="0" dirty="0" smtClean="0">
                <a:solidFill>
                  <a:schemeClr val="tx1"/>
                </a:solidFill>
                <a:effectLst/>
                <a:latin typeface="+mn-lt"/>
                <a:ea typeface="+mn-ea"/>
                <a:cs typeface="+mn-cs"/>
              </a:rPr>
              <a:t> become focused on more immediate needs </a:t>
            </a:r>
          </a:p>
          <a:p>
            <a:r>
              <a:rPr lang="en-US" sz="1200" kern="1200" dirty="0" smtClean="0">
                <a:solidFill>
                  <a:schemeClr val="tx1"/>
                </a:solidFill>
                <a:effectLst/>
                <a:latin typeface="+mn-lt"/>
                <a:ea typeface="+mn-ea"/>
                <a:cs typeface="+mn-cs"/>
              </a:rPr>
              <a:t>-gauge readers haven’t used many of the gauges in any flood yet so have not yet established clear thresholds for warnings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14</a:t>
            </a:fld>
            <a:endParaRPr lang="en-US"/>
          </a:p>
        </p:txBody>
      </p:sp>
    </p:spTree>
    <p:extLst>
      <p:ext uri="{BB962C8B-B14F-4D97-AF65-F5344CB8AC3E}">
        <p14:creationId xmlns:p14="http://schemas.microsoft.com/office/powerpoint/2010/main" val="972155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INFORMAL COMMUNITY-BASED EWS</a:t>
            </a:r>
          </a:p>
          <a:p>
            <a:r>
              <a:rPr lang="en-US" sz="1200" b="0" kern="1200" dirty="0" smtClean="0">
                <a:solidFill>
                  <a:schemeClr val="tx1"/>
                </a:solidFill>
                <a:effectLst/>
                <a:latin typeface="+mn-lt"/>
                <a:ea typeface="+mn-ea"/>
                <a:cs typeface="+mn-cs"/>
              </a:rPr>
              <a:t>-in absence</a:t>
            </a:r>
            <a:r>
              <a:rPr lang="en-US" sz="1200" b="0" kern="1200" baseline="0" dirty="0" smtClean="0">
                <a:solidFill>
                  <a:schemeClr val="tx1"/>
                </a:solidFill>
                <a:effectLst/>
                <a:latin typeface="+mn-lt"/>
                <a:ea typeface="+mn-ea"/>
                <a:cs typeface="+mn-cs"/>
              </a:rPr>
              <a:t> of timely flood advisories or formal EWS, </a:t>
            </a:r>
            <a:r>
              <a:rPr lang="en-US" sz="1200" b="0" kern="1200" dirty="0" smtClean="0">
                <a:solidFill>
                  <a:schemeClr val="tx1"/>
                </a:solidFill>
                <a:effectLst/>
                <a:latin typeface="+mn-lt"/>
                <a:ea typeface="+mn-ea"/>
                <a:cs typeface="+mn-cs"/>
              </a:rPr>
              <a:t>l</a:t>
            </a:r>
            <a:r>
              <a:rPr lang="en-US" sz="1200" kern="1200" dirty="0" smtClean="0">
                <a:solidFill>
                  <a:schemeClr val="tx1"/>
                </a:solidFill>
                <a:effectLst/>
                <a:latin typeface="+mn-lt"/>
                <a:ea typeface="+mn-ea"/>
                <a:cs typeface="+mn-cs"/>
              </a:rPr>
              <a:t>ocal communication chains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provide an implicit structure for conveying critical information that, although imperfect, continues to function as the only early warning system people can rely 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upland people watch how water advances up trunk of certain designated trees and how aligns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with flood extent</a:t>
            </a:r>
            <a:r>
              <a:rPr lang="en-US" sz="1200" b="1"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-since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villages are situated linearly along small tributaries that run into the Zambezi River, those located on the floodplain usually have other villages upstream that they depend on for informal information on upstream precipitation and water levels.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15</a:t>
            </a:fld>
            <a:endParaRPr lang="en-US"/>
          </a:p>
        </p:txBody>
      </p:sp>
    </p:spTree>
    <p:extLst>
      <p:ext uri="{BB962C8B-B14F-4D97-AF65-F5344CB8AC3E}">
        <p14:creationId xmlns:p14="http://schemas.microsoft.com/office/powerpoint/2010/main" val="741292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Local/Traditional Communication Strategies for Exchanging Critical Information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Sikaunzwe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Kawewa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Kasaya</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Simalaha</a:t>
            </a:r>
            <a:r>
              <a:rPr lang="en-US" sz="1200" kern="1200" dirty="0" smtClean="0">
                <a:solidFill>
                  <a:schemeClr val="tx1"/>
                </a:solidFill>
                <a:effectLst/>
                <a:latin typeface="+mn-lt"/>
                <a:ea typeface="+mn-ea"/>
                <a:cs typeface="+mn-cs"/>
              </a:rPr>
              <a:t>, all communities are linked through informal communication systems to people upstream.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Depending on the location and reliability of the local cell phone network, some people receive this information by cell phone or text.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However, more common were warnings provided by people traveling downstream on their way to the main road for trade or travel. As they pass through villages on the way to their destination, such individuals</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share information about conditions in the upstream, including when water has reached a certain level.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information is then distributed locally by the village headman and his personal messengers, sometimes with the help of SDMCs at whatever village meetings, church congregations, and collective events like funerals already planned.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 venues enable rapid and wide dissemination in places with limited communication infrastructure.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urgent situations, people sometimes use bicycles to go house-to-house, though this form of transportation is difficult in the rainy season when roads and paths are deeply rutted.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Depending on the type of precipitation event upstream, these method of dissemination can be effective, but in flash flood events they fail to provide adequate lead time. </a:t>
            </a:r>
          </a:p>
          <a:p>
            <a:endParaRPr lang="en-US" dirty="0" smtClean="0"/>
          </a:p>
          <a:p>
            <a:r>
              <a:rPr lang="en-US" b="1" dirty="0" smtClean="0"/>
              <a:t>Examples of How these Informal</a:t>
            </a:r>
            <a:r>
              <a:rPr lang="en-US" b="1" baseline="0" dirty="0" smtClean="0"/>
              <a:t> Communication Structures Function in Specific Communities </a:t>
            </a:r>
          </a:p>
          <a:p>
            <a:endParaRPr lang="en-US" sz="1200" kern="1200" dirty="0" smtClean="0">
              <a:solidFill>
                <a:schemeClr val="tx1"/>
              </a:solidFill>
              <a:effectLst/>
              <a:latin typeface="+mn-lt"/>
              <a:ea typeface="+mn-ea"/>
              <a:cs typeface="+mn-cs"/>
            </a:endParaRPr>
          </a:p>
          <a:p>
            <a:r>
              <a:rPr lang="en-US" sz="1200" b="1" kern="1200" dirty="0" err="1" smtClean="0">
                <a:solidFill>
                  <a:schemeClr val="tx1"/>
                </a:solidFill>
                <a:effectLst/>
                <a:latin typeface="+mn-lt"/>
                <a:ea typeface="+mn-ea"/>
                <a:cs typeface="+mn-cs"/>
              </a:rPr>
              <a:t>Sikaunzwe</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community of</a:t>
            </a:r>
            <a:r>
              <a:rPr lang="en-US" sz="1200" b="1"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Sikaunzwe</a:t>
            </a:r>
            <a:r>
              <a:rPr lang="en-US" sz="1200" kern="1200" dirty="0" smtClean="0">
                <a:solidFill>
                  <a:schemeClr val="tx1"/>
                </a:solidFill>
                <a:effectLst/>
                <a:latin typeface="+mn-lt"/>
                <a:ea typeface="+mn-ea"/>
                <a:cs typeface="+mn-cs"/>
              </a:rPr>
              <a:t>, situated along the </a:t>
            </a:r>
            <a:r>
              <a:rPr lang="en-US" sz="1200" kern="1200" dirty="0" err="1" smtClean="0">
                <a:solidFill>
                  <a:schemeClr val="tx1"/>
                </a:solidFill>
                <a:effectLst/>
                <a:latin typeface="+mn-lt"/>
                <a:ea typeface="+mn-ea"/>
                <a:cs typeface="+mn-cs"/>
              </a:rPr>
              <a:t>Lingwazee</a:t>
            </a:r>
            <a:r>
              <a:rPr lang="en-US" sz="1200" kern="1200" dirty="0" smtClean="0">
                <a:solidFill>
                  <a:schemeClr val="tx1"/>
                </a:solidFill>
                <a:effectLst/>
                <a:latin typeface="+mn-lt"/>
                <a:ea typeface="+mn-ea"/>
                <a:cs typeface="+mn-cs"/>
              </a:rPr>
              <a:t> Stream, has been relying on information conveyed from the 52 villages located upstream for more than five years (likely since the MTN cell phone network became reliable enough to make phone calls). A warning from the furthest village, approximately 15-20 kilometers away, can provide up to a two to three-day lead time before floodwaters strike </a:t>
            </a:r>
            <a:r>
              <a:rPr lang="en-US" sz="1200" kern="1200" dirty="0" err="1" smtClean="0">
                <a:solidFill>
                  <a:schemeClr val="tx1"/>
                </a:solidFill>
                <a:effectLst/>
                <a:latin typeface="+mn-lt"/>
                <a:ea typeface="+mn-ea"/>
                <a:cs typeface="+mn-cs"/>
              </a:rPr>
              <a:t>Sikaunzwe</a:t>
            </a:r>
            <a:r>
              <a:rPr lang="en-US" sz="1200" kern="1200" dirty="0" smtClean="0">
                <a:solidFill>
                  <a:schemeClr val="tx1"/>
                </a:solidFill>
                <a:effectLst/>
                <a:latin typeface="+mn-lt"/>
                <a:ea typeface="+mn-ea"/>
                <a:cs typeface="+mn-cs"/>
              </a:rPr>
              <a:t>. Interesting, rather than relying on a single individual or instituting a formal structure for disseminating the warning, in this community-initiated early warning system (EWS)</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any person can call. Although somewhat disorganized, in some ways, this more nebulous system of responsibility ensures resilience in a place where service is spotty, people’s phones are often switched off or out of balance to make calls, and living off the grid makes charging devices a daily challenge. If a more formalized communication structure were established here, where key individuals were responsible for calling others on a list, such barriers to communication would need to be accounted for so that if one person was not reachable there would be a backup person (or two) who could be notified. </a:t>
            </a:r>
          </a:p>
          <a:p>
            <a:r>
              <a:rPr lang="en-US" sz="1200" kern="1200" dirty="0" smtClean="0">
                <a:solidFill>
                  <a:schemeClr val="tx1"/>
                </a:solidFill>
                <a:effectLst/>
                <a:latin typeface="+mn-lt"/>
                <a:ea typeface="+mn-ea"/>
                <a:cs typeface="+mn-cs"/>
              </a:rPr>
              <a:t> </a:t>
            </a:r>
          </a:p>
          <a:p>
            <a:r>
              <a:rPr lang="en-US" sz="1200" b="1" kern="1200" dirty="0" err="1" smtClean="0">
                <a:solidFill>
                  <a:schemeClr val="tx1"/>
                </a:solidFill>
                <a:effectLst/>
                <a:latin typeface="+mn-lt"/>
                <a:ea typeface="+mn-ea"/>
                <a:cs typeface="+mn-cs"/>
              </a:rPr>
              <a:t>Kasaya</a:t>
            </a:r>
            <a:r>
              <a:rPr lang="en-US" sz="1200" b="1" kern="1200" baseline="0" dirty="0" smtClean="0">
                <a:solidFill>
                  <a:schemeClr val="tx1"/>
                </a:solidFill>
                <a:effectLst/>
                <a:latin typeface="+mn-lt"/>
                <a:ea typeface="+mn-ea"/>
                <a:cs typeface="+mn-cs"/>
              </a:rPr>
              <a:t> </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People living along the </a:t>
            </a:r>
            <a:r>
              <a:rPr lang="en-US" sz="1200" kern="1200" dirty="0" err="1" smtClean="0">
                <a:solidFill>
                  <a:schemeClr val="tx1"/>
                </a:solidFill>
                <a:effectLst/>
                <a:latin typeface="+mn-lt"/>
                <a:ea typeface="+mn-ea"/>
                <a:cs typeface="+mn-cs"/>
              </a:rPr>
              <a:t>Kasaya</a:t>
            </a:r>
            <a:r>
              <a:rPr lang="en-US" sz="1200" kern="1200" dirty="0" smtClean="0">
                <a:solidFill>
                  <a:schemeClr val="tx1"/>
                </a:solidFill>
                <a:effectLst/>
                <a:latin typeface="+mn-lt"/>
                <a:ea typeface="+mn-ea"/>
                <a:cs typeface="+mn-cs"/>
              </a:rPr>
              <a:t> River described a similar system whereby they receive information from several villages strung along the waterway 20-25 kilometers upstream. When residents in </a:t>
            </a:r>
            <a:r>
              <a:rPr lang="en-US" sz="1200" kern="1200" dirty="0" err="1" smtClean="0">
                <a:solidFill>
                  <a:schemeClr val="tx1"/>
                </a:solidFill>
                <a:effectLst/>
                <a:latin typeface="+mn-lt"/>
                <a:ea typeface="+mn-ea"/>
                <a:cs typeface="+mn-cs"/>
              </a:rPr>
              <a:t>Kasaya</a:t>
            </a:r>
            <a:r>
              <a:rPr lang="en-US" sz="1200" kern="1200" dirty="0" smtClean="0">
                <a:solidFill>
                  <a:schemeClr val="tx1"/>
                </a:solidFill>
                <a:effectLst/>
                <a:latin typeface="+mn-lt"/>
                <a:ea typeface="+mn-ea"/>
                <a:cs typeface="+mn-cs"/>
              </a:rPr>
              <a:t> are warned by </a:t>
            </a:r>
            <a:r>
              <a:rPr lang="en-US" sz="1200" kern="1200" dirty="0" err="1" smtClean="0">
                <a:solidFill>
                  <a:schemeClr val="tx1"/>
                </a:solidFill>
                <a:effectLst/>
                <a:latin typeface="+mn-lt"/>
                <a:ea typeface="+mn-ea"/>
                <a:cs typeface="+mn-cs"/>
              </a:rPr>
              <a:t>Silibani</a:t>
            </a:r>
            <a:r>
              <a:rPr lang="en-US" sz="1200" kern="1200" dirty="0" smtClean="0">
                <a:solidFill>
                  <a:schemeClr val="tx1"/>
                </a:solidFill>
                <a:effectLst/>
                <a:latin typeface="+mn-lt"/>
                <a:ea typeface="+mn-ea"/>
                <a:cs typeface="+mn-cs"/>
              </a:rPr>
              <a:t>, the furthest village they have contact with, the rest of the community is warned by phone (for those who have them), and announcements are made at church and village meetings. Based on these warnings, people prepare to evacuate with their livestock to the uplands, a distance of 10 kilometers from their permanent residence on the Zambezi floodplains. Although imperfect, and certainly not capable of always providing adequate lead time, these links between upstream and downstream communities are the closest thing to an EWS</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that currently exists on the ground. </a:t>
            </a:r>
          </a:p>
          <a:p>
            <a:endParaRPr lang="en-US" b="1" dirty="0"/>
          </a:p>
        </p:txBody>
      </p:sp>
      <p:sp>
        <p:nvSpPr>
          <p:cNvPr id="4" name="Slide Number Placeholder 3"/>
          <p:cNvSpPr>
            <a:spLocks noGrp="1"/>
          </p:cNvSpPr>
          <p:nvPr>
            <p:ph type="sldNum" sz="quarter" idx="10"/>
          </p:nvPr>
        </p:nvSpPr>
        <p:spPr/>
        <p:txBody>
          <a:bodyPr/>
          <a:lstStyle/>
          <a:p>
            <a:fld id="{E0728B48-8A45-B248-B6E3-0034C78AF046}" type="slidenum">
              <a:rPr lang="en-US" smtClean="0"/>
              <a:t>16</a:t>
            </a:fld>
            <a:endParaRPr lang="en-US"/>
          </a:p>
        </p:txBody>
      </p:sp>
    </p:spTree>
    <p:extLst>
      <p:ext uri="{BB962C8B-B14F-4D97-AF65-F5344CB8AC3E}">
        <p14:creationId xmlns:p14="http://schemas.microsoft.com/office/powerpoint/2010/main" val="321479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this data and my humble reflections, I include some thoughts on opportunities I observed for enhancing existing community-based EWSs through intervention and also for projects to support local adaptive strategies guided by traditional knowledge. </a:t>
            </a:r>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17</a:t>
            </a:fld>
            <a:endParaRPr lang="en-US"/>
          </a:p>
        </p:txBody>
      </p:sp>
    </p:spTree>
    <p:extLst>
      <p:ext uri="{BB962C8B-B14F-4D97-AF65-F5344CB8AC3E}">
        <p14:creationId xmlns:p14="http://schemas.microsoft.com/office/powerpoint/2010/main" val="571192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OPPORTUNITIES FOR IMPROVING COMMUNITY-BASED</a:t>
            </a:r>
            <a:r>
              <a:rPr lang="en-US" sz="1200" b="1" kern="1200" baseline="0" dirty="0" smtClean="0">
                <a:solidFill>
                  <a:schemeClr val="tx1"/>
                </a:solidFill>
                <a:effectLst/>
                <a:latin typeface="+mn-lt"/>
                <a:ea typeface="+mn-ea"/>
                <a:cs typeface="+mn-cs"/>
              </a:rPr>
              <a:t> EWSs</a:t>
            </a:r>
          </a:p>
          <a:p>
            <a:endParaRPr lang="en-US" sz="1200" b="1"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Based on my reflections, there still seem to be a number of ways in which interventions could support more robust EWSs at the community level even in the absence of formal mechanisms. </a:t>
            </a:r>
          </a:p>
          <a:p>
            <a:endParaRPr lang="en-US" sz="1200" kern="1200" dirty="0" smtClean="0">
              <a:solidFill>
                <a:schemeClr val="tx1"/>
              </a:solidFill>
              <a:effectLst/>
              <a:latin typeface="+mn-lt"/>
              <a:ea typeface="+mn-ea"/>
              <a:cs typeface="+mn-cs"/>
            </a:endParaRPr>
          </a:p>
          <a:p>
            <a:pPr marL="228600" indent="-228600">
              <a:buAutoNum type="arabicPeriod"/>
            </a:pPr>
            <a:r>
              <a:rPr lang="en-US" sz="1200" b="1" kern="1200" dirty="0" smtClean="0">
                <a:solidFill>
                  <a:schemeClr val="tx1"/>
                </a:solidFill>
                <a:effectLst/>
                <a:latin typeface="+mn-lt"/>
                <a:ea typeface="+mn-ea"/>
                <a:cs typeface="+mn-cs"/>
              </a:rPr>
              <a:t>LINK</a:t>
            </a:r>
            <a:r>
              <a:rPr lang="en-US" sz="1200" b="1" kern="1200" baseline="0" dirty="0" smtClean="0">
                <a:solidFill>
                  <a:schemeClr val="tx1"/>
                </a:solidFill>
                <a:effectLst/>
                <a:latin typeface="+mn-lt"/>
                <a:ea typeface="+mn-ea"/>
                <a:cs typeface="+mn-cs"/>
              </a:rPr>
              <a:t> EXISTING GAUGES AND TRAINED READERS TO LOCAL/DOWNSTREAM COMMUNITIES</a:t>
            </a:r>
          </a:p>
          <a:p>
            <a:r>
              <a:rPr lang="en-US" sz="1200" b="0" kern="1200" dirty="0" smtClean="0">
                <a:solidFill>
                  <a:schemeClr val="tx1"/>
                </a:solidFill>
                <a:effectLst/>
                <a:latin typeface="+mn-lt"/>
                <a:ea typeface="+mn-ea"/>
                <a:cs typeface="+mn-cs"/>
              </a:rPr>
              <a:t>-this would leverage existing gauges/readers</a:t>
            </a:r>
            <a:r>
              <a:rPr lang="en-US" sz="1200" b="0" kern="1200" baseline="0" dirty="0" smtClean="0">
                <a:solidFill>
                  <a:schemeClr val="tx1"/>
                </a:solidFill>
                <a:effectLst/>
                <a:latin typeface="+mn-lt"/>
                <a:ea typeface="+mn-ea"/>
                <a:cs typeface="+mn-cs"/>
              </a:rPr>
              <a:t> currently providing to ZMD and WARMA to provide localized </a:t>
            </a:r>
            <a:r>
              <a:rPr lang="en-US" sz="1200" kern="1200" dirty="0" smtClean="0">
                <a:solidFill>
                  <a:schemeClr val="tx1"/>
                </a:solidFill>
                <a:effectLst/>
                <a:latin typeface="+mn-lt"/>
                <a:ea typeface="+mn-ea"/>
                <a:cs typeface="+mn-cs"/>
              </a:rPr>
              <a:t>early warnings to communities downstream using SMS where possible and/or the existing informal communication structures discussed above.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 is a gauge at the </a:t>
            </a:r>
            <a:r>
              <a:rPr lang="en-US" sz="1200" kern="1200" dirty="0" err="1" smtClean="0">
                <a:solidFill>
                  <a:schemeClr val="tx1"/>
                </a:solidFill>
                <a:effectLst/>
                <a:latin typeface="+mn-lt"/>
                <a:ea typeface="+mn-ea"/>
                <a:cs typeface="+mn-cs"/>
              </a:rPr>
              <a:t>Kasaya</a:t>
            </a:r>
            <a:r>
              <a:rPr lang="en-US" sz="1200" kern="1200" dirty="0" smtClean="0">
                <a:solidFill>
                  <a:schemeClr val="tx1"/>
                </a:solidFill>
                <a:effectLst/>
                <a:latin typeface="+mn-lt"/>
                <a:ea typeface="+mn-ea"/>
                <a:cs typeface="+mn-cs"/>
              </a:rPr>
              <a:t> Bridge, for example, that has been operational since 2000. River levels are collected three times daily by a dedicated gauge reader and sent to the district headquarters in </a:t>
            </a:r>
            <a:r>
              <a:rPr lang="en-US" sz="1200" kern="1200" dirty="0" err="1" smtClean="0">
                <a:solidFill>
                  <a:schemeClr val="tx1"/>
                </a:solidFill>
                <a:effectLst/>
                <a:latin typeface="+mn-lt"/>
                <a:ea typeface="+mn-ea"/>
                <a:cs typeface="+mn-cs"/>
              </a:rPr>
              <a:t>Sesheke</a:t>
            </a:r>
            <a:r>
              <a:rPr lang="en-US" sz="1200" kern="1200" dirty="0" smtClean="0">
                <a:solidFill>
                  <a:schemeClr val="tx1"/>
                </a:solidFill>
                <a:effectLst/>
                <a:latin typeface="+mn-lt"/>
                <a:ea typeface="+mn-ea"/>
                <a:cs typeface="+mn-cs"/>
              </a:rPr>
              <a:t>. Though he has taken it upon himself to advise nearby communities on occasion, using whatever personal contacts he has stored in his phone, there are opportunities for the data he collects to be disseminated more broadly using the existing informal communication structures discussed above. Based on my interviews, both the cellular network and percentage of the population with phones seems sufficient for initiating a more formal structure for transmitting warnings by SMS in tandem with traditional mechanisms to downstream communities. </a:t>
            </a:r>
          </a:p>
          <a:p>
            <a:r>
              <a:rPr lang="en-US" sz="1200" b="1"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2. ADD</a:t>
            </a:r>
            <a:r>
              <a:rPr lang="en-US" sz="1200" b="1" kern="1200" baseline="0" dirty="0" smtClean="0">
                <a:solidFill>
                  <a:schemeClr val="tx1"/>
                </a:solidFill>
                <a:effectLst/>
                <a:latin typeface="+mn-lt"/>
                <a:ea typeface="+mn-ea"/>
                <a:cs typeface="+mn-cs"/>
              </a:rPr>
              <a:t> ADDITIONAL GAUGES IN UPSTREAM TO ESTABLISH CLEAR LEADTIMES AND PROVIDE WARNINGS TO MORE COMMUNITIES</a:t>
            </a:r>
          </a:p>
          <a:p>
            <a:r>
              <a:rPr lang="en-US" sz="1200" b="0" kern="1200" dirty="0" smtClean="0">
                <a:solidFill>
                  <a:schemeClr val="tx1"/>
                </a:solidFill>
                <a:effectLst/>
                <a:latin typeface="+mn-lt"/>
                <a:ea typeface="+mn-ea"/>
                <a:cs typeface="+mn-cs"/>
              </a:rPr>
              <a:t>-install gauges in upstream</a:t>
            </a:r>
            <a:r>
              <a:rPr lang="en-US" sz="1200" b="0" kern="1200" baseline="0" dirty="0" smtClean="0">
                <a:solidFill>
                  <a:schemeClr val="tx1"/>
                </a:solidFill>
                <a:effectLst/>
                <a:latin typeface="+mn-lt"/>
                <a:ea typeface="+mn-ea"/>
                <a:cs typeface="+mn-cs"/>
              </a:rPr>
              <a:t> to provide more advanced notice based on live river level data for downstream communities</a:t>
            </a:r>
          </a:p>
          <a:p>
            <a:r>
              <a:rPr lang="en-US" sz="1200" b="0" kern="1200" baseline="0" dirty="0" smtClean="0">
                <a:solidFill>
                  <a:schemeClr val="tx1"/>
                </a:solidFill>
                <a:effectLst/>
                <a:latin typeface="+mn-lt"/>
                <a:ea typeface="+mn-ea"/>
                <a:cs typeface="+mn-cs"/>
              </a:rPr>
              <a:t>-local involvement in identifying lead times</a:t>
            </a:r>
          </a:p>
          <a:p>
            <a:endParaRPr lang="en-US" sz="1200" b="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Even if simple gauges were added along waterways in the headwaters, it would be possible to establish clear lead times between upstream and downstream locations, which would enable people to predict when and how they would be impacted by floodwaters. With a historical record of 16 years at the </a:t>
            </a:r>
            <a:r>
              <a:rPr lang="en-US" sz="1200" kern="1200" dirty="0" err="1" smtClean="0">
                <a:solidFill>
                  <a:schemeClr val="tx1"/>
                </a:solidFill>
                <a:effectLst/>
                <a:latin typeface="+mn-lt"/>
                <a:ea typeface="+mn-ea"/>
                <a:cs typeface="+mn-cs"/>
              </a:rPr>
              <a:t>Kasaya</a:t>
            </a:r>
            <a:r>
              <a:rPr lang="en-US" sz="1200" kern="1200" dirty="0" smtClean="0">
                <a:solidFill>
                  <a:schemeClr val="tx1"/>
                </a:solidFill>
                <a:effectLst/>
                <a:latin typeface="+mn-lt"/>
                <a:ea typeface="+mn-ea"/>
                <a:cs typeface="+mn-cs"/>
              </a:rPr>
              <a:t> Bridge gauge, including information collected during the 2006 and 2008 floods which residents still vividly remember, it would be feasible to establish specific thresholds linked to preventative actions. For example, the gauge reader at </a:t>
            </a:r>
            <a:r>
              <a:rPr lang="en-US" sz="1200" kern="1200" dirty="0" err="1" smtClean="0">
                <a:solidFill>
                  <a:schemeClr val="tx1"/>
                </a:solidFill>
                <a:effectLst/>
                <a:latin typeface="+mn-lt"/>
                <a:ea typeface="+mn-ea"/>
                <a:cs typeface="+mn-cs"/>
              </a:rPr>
              <a:t>Kasaya</a:t>
            </a:r>
            <a:r>
              <a:rPr lang="en-US" sz="1200" kern="1200" dirty="0" smtClean="0">
                <a:solidFill>
                  <a:schemeClr val="tx1"/>
                </a:solidFill>
                <a:effectLst/>
                <a:latin typeface="+mn-lt"/>
                <a:ea typeface="+mn-ea"/>
                <a:cs typeface="+mn-cs"/>
              </a:rPr>
              <a:t> explained to me that during the 2006 floods, the river peaked at 7.9 meters, but that whenever the water level reaches five meters, he knows nearby villages will begin to suffer. Leveraging this knowledge to mobilize local action would greatly enhance people’s capacity to prepare for floods and mitigate their losses. </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3. </a:t>
            </a:r>
            <a:r>
              <a:rPr lang="en-US" sz="1200" b="1" kern="1200" baseline="0" dirty="0" smtClean="0">
                <a:solidFill>
                  <a:schemeClr val="tx1"/>
                </a:solidFill>
                <a:effectLst/>
                <a:latin typeface="+mn-lt"/>
                <a:ea typeface="+mn-ea"/>
                <a:cs typeface="+mn-cs"/>
              </a:rPr>
              <a:t>ENGAGE AT-RISK COMMUNITIES THROUGH PARTICIPATORY RISK MAPPING AND COLLABORATIVE ESTABLISHMENT OF ACTIONS BASED ON DANGER THRESHOLDS</a:t>
            </a:r>
          </a:p>
          <a:p>
            <a:r>
              <a:rPr lang="en-US" sz="1200" b="0" kern="1200" baseline="0" dirty="0" smtClean="0">
                <a:solidFill>
                  <a:schemeClr val="tx1"/>
                </a:solidFill>
                <a:effectLst/>
                <a:latin typeface="+mn-lt"/>
                <a:ea typeface="+mn-ea"/>
                <a:cs typeface="+mn-cs"/>
              </a:rPr>
              <a:t>-participatory mapping would be one technique to sensitize residents to flood risk, but without simply training them/telling them what to do</a:t>
            </a:r>
          </a:p>
          <a:p>
            <a:r>
              <a:rPr lang="en-US" sz="1200" b="0" kern="1200" baseline="0" dirty="0" smtClean="0">
                <a:solidFill>
                  <a:schemeClr val="tx1"/>
                </a:solidFill>
                <a:effectLst/>
                <a:latin typeface="+mn-lt"/>
                <a:ea typeface="+mn-ea"/>
                <a:cs typeface="+mn-cs"/>
              </a:rPr>
              <a:t>-through these exercises, safe shelters/areas in the upland could be identified, as well as particularly vulnerable residents (i.e. those with disabilities, elderly) who would need assistance during an emergency</a:t>
            </a:r>
          </a:p>
          <a:p>
            <a:r>
              <a:rPr lang="en-US" sz="1200" b="0" kern="1200" baseline="0" dirty="0" smtClean="0">
                <a:solidFill>
                  <a:schemeClr val="tx1"/>
                </a:solidFill>
                <a:effectLst/>
                <a:latin typeface="+mn-lt"/>
                <a:ea typeface="+mn-ea"/>
                <a:cs typeface="+mn-cs"/>
              </a:rPr>
              <a:t>-once lead times are established, communities should be involved in identifying how specific river levels/danger levels translate to impacts in their communities; this information can guide a list of specific actions that can be taken when a warning is relayed from upstream</a:t>
            </a:r>
          </a:p>
          <a:p>
            <a:endParaRPr lang="en-US" sz="1200" b="1" kern="1200" baseline="0" dirty="0" smtClean="0">
              <a:solidFill>
                <a:schemeClr val="tx1"/>
              </a:solidFill>
              <a:effectLst/>
              <a:latin typeface="+mn-lt"/>
              <a:ea typeface="+mn-ea"/>
              <a:cs typeface="+mn-cs"/>
            </a:endParaRPr>
          </a:p>
          <a:p>
            <a:r>
              <a:rPr lang="en-US" sz="1200" b="1" kern="1200" baseline="0" dirty="0" smtClean="0">
                <a:solidFill>
                  <a:schemeClr val="tx1"/>
                </a:solidFill>
                <a:effectLst/>
                <a:latin typeface="+mn-lt"/>
                <a:ea typeface="+mn-ea"/>
                <a:cs typeface="+mn-cs"/>
              </a:rPr>
              <a:t>4. FORMALIZE A CULTURALLY RELEVANT AND PRACTICAL COMMUNICATION STRUCTURE TO RELAY EWS</a:t>
            </a:r>
          </a:p>
          <a:p>
            <a:r>
              <a:rPr lang="en-US" sz="1200" b="0" kern="1200" baseline="0" dirty="0" smtClean="0">
                <a:solidFill>
                  <a:schemeClr val="tx1"/>
                </a:solidFill>
                <a:effectLst/>
                <a:latin typeface="+mn-lt"/>
                <a:ea typeface="+mn-ea"/>
                <a:cs typeface="+mn-cs"/>
              </a:rPr>
              <a:t>-although informal communication strategies already exist for relaying information, an intervention (informed by focus groups, etc.) could determine whether or not a more formal structure for communicating warnings/lead times to downstream communities would be useful</a:t>
            </a:r>
          </a:p>
          <a:p>
            <a:r>
              <a:rPr lang="en-US" sz="1200" b="0" kern="1200" baseline="0" dirty="0" smtClean="0">
                <a:solidFill>
                  <a:schemeClr val="tx1"/>
                </a:solidFill>
                <a:effectLst/>
                <a:latin typeface="+mn-lt"/>
                <a:ea typeface="+mn-ea"/>
                <a:cs typeface="+mn-cs"/>
              </a:rPr>
              <a:t>-while there may be resilience in a nebulous system where communities share the responsibility for dissemination, coming up with a clear list (and list of back-up individuals and cellular numbers) could greatly improve the effectiveness of existing community-based EWSs</a:t>
            </a:r>
          </a:p>
          <a:p>
            <a:endParaRPr lang="en-US" sz="1200" b="0" kern="1200" baseline="0" dirty="0" smtClean="0">
              <a:solidFill>
                <a:schemeClr val="tx1"/>
              </a:solidFill>
              <a:effectLst/>
              <a:latin typeface="+mn-lt"/>
              <a:ea typeface="+mn-ea"/>
              <a:cs typeface="+mn-cs"/>
            </a:endParaRPr>
          </a:p>
          <a:p>
            <a:r>
              <a:rPr lang="en-US" sz="1200" b="1" kern="1200" baseline="0" dirty="0" smtClean="0">
                <a:solidFill>
                  <a:schemeClr val="tx1"/>
                </a:solidFill>
                <a:effectLst/>
                <a:latin typeface="+mn-lt"/>
                <a:ea typeface="+mn-ea"/>
                <a:cs typeface="+mn-cs"/>
              </a:rPr>
              <a:t>5. PARTNERSHIP WITH MTN NETWORK TO PROVIDE EWSs VIA SMS</a:t>
            </a:r>
          </a:p>
          <a:p>
            <a:r>
              <a:rPr lang="en-US" sz="1200" b="0" kern="1200" baseline="0" dirty="0" smtClean="0">
                <a:solidFill>
                  <a:schemeClr val="tx1"/>
                </a:solidFill>
                <a:effectLst/>
                <a:latin typeface="+mn-lt"/>
                <a:ea typeface="+mn-ea"/>
                <a:cs typeface="+mn-cs"/>
              </a:rPr>
              <a:t>-since MTN is by far the most reliable cellular network in the region, and also supports all electronic/email communication in the region, it may be worth investigation partnerships to convey early warnings/flood advisories (either formal from ZMD or informal from upstream communities) via text/SMS</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18</a:t>
            </a:fld>
            <a:endParaRPr lang="en-US"/>
          </a:p>
        </p:txBody>
      </p:sp>
    </p:spTree>
    <p:extLst>
      <p:ext uri="{BB962C8B-B14F-4D97-AF65-F5344CB8AC3E}">
        <p14:creationId xmlns:p14="http://schemas.microsoft.com/office/powerpoint/2010/main" val="444475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These</a:t>
            </a:r>
            <a:r>
              <a:rPr lang="en-US" sz="1200" b="0" i="0" kern="1200" baseline="0" dirty="0" smtClean="0">
                <a:solidFill>
                  <a:schemeClr val="tx1"/>
                </a:solidFill>
                <a:effectLst/>
                <a:latin typeface="+mn-lt"/>
                <a:ea typeface="+mn-ea"/>
                <a:cs typeface="+mn-cs"/>
              </a:rPr>
              <a:t> suggestions for climate adaptive strategies integrating traditional knowledge and formal interventions are based on conversations with residents and key stakeholders. Most of these suggestions are self-identified actions that local residents want to take but require external financial support or technical advice. </a:t>
            </a:r>
            <a:endParaRPr lang="en-US" sz="1200" b="0" i="0" kern="1200" dirty="0" smtClean="0">
              <a:solidFill>
                <a:schemeClr val="tx1"/>
              </a:solidFill>
              <a:effectLst/>
              <a:latin typeface="+mn-lt"/>
              <a:ea typeface="+mn-ea"/>
              <a:cs typeface="+mn-cs"/>
            </a:endParaRPr>
          </a:p>
          <a:p>
            <a:endParaRPr lang="en-US" sz="1200" b="1" i="1"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CONSTRUCTION</a:t>
            </a:r>
            <a:r>
              <a:rPr lang="en-US" sz="1200" b="1" i="0" kern="1200" baseline="0" dirty="0" smtClean="0">
                <a:solidFill>
                  <a:schemeClr val="tx1"/>
                </a:solidFill>
                <a:effectLst/>
                <a:latin typeface="+mn-lt"/>
                <a:ea typeface="+mn-ea"/>
                <a:cs typeface="+mn-cs"/>
              </a:rPr>
              <a:t> AND DEEPENING OF </a:t>
            </a:r>
            <a:r>
              <a:rPr lang="en-US" sz="1200" b="1" i="0" kern="1200" dirty="0" smtClean="0">
                <a:solidFill>
                  <a:schemeClr val="tx1"/>
                </a:solidFill>
                <a:effectLst/>
                <a:latin typeface="+mn-lt"/>
                <a:ea typeface="+mn-ea"/>
                <a:cs typeface="+mn-cs"/>
              </a:rPr>
              <a:t>RESERVOIRS</a:t>
            </a:r>
          </a:p>
          <a:p>
            <a:r>
              <a:rPr lang="en-US" sz="1200" b="1" i="0" kern="1200" dirty="0" smtClean="0">
                <a:solidFill>
                  <a:schemeClr val="tx1"/>
                </a:solidFill>
                <a:effectLst/>
                <a:latin typeface="+mn-lt"/>
                <a:ea typeface="+mn-ea"/>
                <a:cs typeface="+mn-cs"/>
              </a:rPr>
              <a:t> *Recognizes the dual disasters of floods and droughts that communities face </a:t>
            </a:r>
          </a:p>
          <a:p>
            <a:r>
              <a:rPr lang="en-US" sz="1200" kern="1200" dirty="0" smtClean="0">
                <a:solidFill>
                  <a:schemeClr val="tx1"/>
                </a:solidFill>
                <a:effectLst/>
                <a:latin typeface="+mn-lt"/>
                <a:ea typeface="+mn-ea"/>
                <a:cs typeface="+mn-cs"/>
              </a:rPr>
              <a:t>-right now floods occur haphazard and people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cannot use the waters, need to make this a resource to secure themselves from droughts</a:t>
            </a:r>
          </a:p>
          <a:p>
            <a:r>
              <a:rPr lang="en-US" sz="1200" kern="1200" dirty="0" smtClean="0">
                <a:solidFill>
                  <a:schemeClr val="tx1"/>
                </a:solidFill>
                <a:effectLst/>
                <a:latin typeface="+mn-lt"/>
                <a:ea typeface="+mn-ea"/>
                <a:cs typeface="+mn-cs"/>
              </a:rPr>
              <a:t>-residents</a:t>
            </a:r>
            <a:r>
              <a:rPr lang="en-US" sz="1200" kern="1200" baseline="0" dirty="0" smtClean="0">
                <a:solidFill>
                  <a:schemeClr val="tx1"/>
                </a:solidFill>
                <a:effectLst/>
                <a:latin typeface="+mn-lt"/>
                <a:ea typeface="+mn-ea"/>
                <a:cs typeface="+mn-cs"/>
              </a:rPr>
              <a:t> described needing</a:t>
            </a:r>
            <a:r>
              <a:rPr lang="en-US" sz="1200" kern="1200" dirty="0" smtClean="0">
                <a:solidFill>
                  <a:schemeClr val="tx1"/>
                </a:solidFill>
                <a:effectLst/>
                <a:latin typeface="+mn-lt"/>
                <a:ea typeface="+mn-ea"/>
                <a:cs typeface="+mn-cs"/>
              </a:rPr>
              <a:t> some form of water storage to channel floodwaters into collection ponds to use it for water supply, irrigation, or even rice farming later</a:t>
            </a:r>
          </a:p>
          <a:p>
            <a:r>
              <a:rPr lang="en-US" sz="1200" b="1" i="1" kern="1200" dirty="0" smtClean="0">
                <a:solidFill>
                  <a:schemeClr val="tx1"/>
                </a:solidFill>
                <a:effectLst/>
                <a:latin typeface="+mn-lt"/>
                <a:ea typeface="+mn-ea"/>
                <a:cs typeface="+mn-cs"/>
              </a:rPr>
              <a:t>Example</a:t>
            </a:r>
          </a:p>
          <a:p>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Nakalonzya</a:t>
            </a:r>
            <a:r>
              <a:rPr lang="en-US" sz="1200" kern="1200" dirty="0" smtClean="0">
                <a:solidFill>
                  <a:schemeClr val="tx1"/>
                </a:solidFill>
                <a:effectLst/>
                <a:latin typeface="+mn-lt"/>
                <a:ea typeface="+mn-ea"/>
                <a:cs typeface="+mn-cs"/>
              </a:rPr>
              <a:t> Dam (near </a:t>
            </a:r>
            <a:r>
              <a:rPr lang="en-US" sz="1200" kern="1200" dirty="0" err="1" smtClean="0">
                <a:solidFill>
                  <a:schemeClr val="tx1"/>
                </a:solidFill>
                <a:effectLst/>
                <a:latin typeface="+mn-lt"/>
                <a:ea typeface="+mn-ea"/>
                <a:cs typeface="+mn-cs"/>
              </a:rPr>
              <a:t>Nduna</a:t>
            </a:r>
            <a:r>
              <a:rPr lang="en-US" sz="1200" kern="1200" dirty="0" smtClean="0">
                <a:solidFill>
                  <a:schemeClr val="tx1"/>
                </a:solidFill>
                <a:effectLst/>
                <a:latin typeface="+mn-lt"/>
                <a:ea typeface="+mn-ea"/>
                <a:cs typeface="+mn-cs"/>
              </a:rPr>
              <a:t> village</a:t>
            </a:r>
            <a:r>
              <a:rPr lang="en-US" sz="1200" kern="1200" baseline="0" dirty="0" smtClean="0">
                <a:solidFill>
                  <a:schemeClr val="tx1"/>
                </a:solidFill>
                <a:effectLst/>
                <a:latin typeface="+mn-lt"/>
                <a:ea typeface="+mn-ea"/>
                <a:cs typeface="+mn-cs"/>
              </a:rPr>
              <a:t> in </a:t>
            </a:r>
            <a:r>
              <a:rPr lang="en-US" sz="1200" kern="1200" baseline="0" dirty="0" err="1" smtClean="0">
                <a:solidFill>
                  <a:schemeClr val="tx1"/>
                </a:solidFill>
                <a:effectLst/>
                <a:latin typeface="+mn-lt"/>
                <a:ea typeface="+mn-ea"/>
                <a:cs typeface="+mn-cs"/>
              </a:rPr>
              <a:t>Sikaunzwe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is a </a:t>
            </a:r>
            <a:r>
              <a:rPr lang="en-US" sz="1200" kern="1200" dirty="0" smtClean="0">
                <a:solidFill>
                  <a:schemeClr val="tx1"/>
                </a:solidFill>
                <a:effectLst/>
                <a:latin typeface="+mn-lt"/>
                <a:ea typeface="+mn-ea"/>
                <a:cs typeface="+mn-cs"/>
              </a:rPr>
              <a:t>natural pond on the floodplain that provides drinking</a:t>
            </a:r>
            <a:r>
              <a:rPr lang="en-US" sz="1200" kern="1200" baseline="0" dirty="0" smtClean="0">
                <a:solidFill>
                  <a:schemeClr val="tx1"/>
                </a:solidFill>
                <a:effectLst/>
                <a:latin typeface="+mn-lt"/>
                <a:ea typeface="+mn-ea"/>
                <a:cs typeface="+mn-cs"/>
              </a:rPr>
              <a:t> water for both people and livestock but </a:t>
            </a:r>
            <a:r>
              <a:rPr lang="en-US" sz="1200" kern="1200" dirty="0" smtClean="0">
                <a:solidFill>
                  <a:schemeClr val="tx1"/>
                </a:solidFill>
                <a:effectLst/>
                <a:latin typeface="+mn-lt"/>
                <a:ea typeface="+mn-ea"/>
                <a:cs typeface="+mn-cs"/>
              </a:rPr>
              <a:t>always dries up by September</a:t>
            </a:r>
          </a:p>
          <a:p>
            <a:r>
              <a:rPr lang="en-US" sz="1200" kern="1200" dirty="0" smtClean="0">
                <a:solidFill>
                  <a:schemeClr val="tx1"/>
                </a:solidFill>
                <a:effectLst/>
                <a:latin typeface="+mn-lt"/>
                <a:ea typeface="+mn-ea"/>
                <a:cs typeface="+mn-cs"/>
              </a:rPr>
              <a:t>-with clay soils if it</a:t>
            </a:r>
            <a:r>
              <a:rPr lang="en-US" sz="1200" kern="1200" baseline="0" dirty="0" smtClean="0">
                <a:solidFill>
                  <a:schemeClr val="tx1"/>
                </a:solidFill>
                <a:effectLst/>
                <a:latin typeface="+mn-lt"/>
                <a:ea typeface="+mn-ea"/>
                <a:cs typeface="+mn-cs"/>
              </a:rPr>
              <a:t> were </a:t>
            </a:r>
            <a:r>
              <a:rPr lang="en-US" sz="1200" kern="1200" dirty="0" smtClean="0">
                <a:solidFill>
                  <a:schemeClr val="tx1"/>
                </a:solidFill>
                <a:effectLst/>
                <a:latin typeface="+mn-lt"/>
                <a:ea typeface="+mn-ea"/>
                <a:cs typeface="+mn-cs"/>
              </a:rPr>
              <a:t>deepened its</a:t>
            </a:r>
            <a:r>
              <a:rPr lang="en-US" sz="1200" kern="1200" baseline="0" dirty="0" smtClean="0">
                <a:solidFill>
                  <a:schemeClr val="tx1"/>
                </a:solidFill>
                <a:effectLst/>
                <a:latin typeface="+mn-lt"/>
                <a:ea typeface="+mn-ea"/>
                <a:cs typeface="+mn-cs"/>
              </a:rPr>
              <a:t> water reserve </a:t>
            </a:r>
            <a:r>
              <a:rPr lang="en-US" sz="1200" kern="1200" dirty="0" smtClean="0">
                <a:solidFill>
                  <a:schemeClr val="tx1"/>
                </a:solidFill>
                <a:effectLst/>
                <a:latin typeface="+mn-lt"/>
                <a:ea typeface="+mn-ea"/>
                <a:cs typeface="+mn-cs"/>
              </a:rPr>
              <a:t>would last longer and ward off suffering from drought</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POSITIONING OF STRATEGIC BOREHOLES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-currently</a:t>
            </a:r>
            <a:r>
              <a:rPr lang="en-US" sz="1200" kern="1200" baseline="0" dirty="0" smtClean="0">
                <a:solidFill>
                  <a:schemeClr val="tx1"/>
                </a:solidFill>
                <a:effectLst/>
                <a:latin typeface="+mn-lt"/>
                <a:ea typeface="+mn-ea"/>
                <a:cs typeface="+mn-cs"/>
              </a:rPr>
              <a:t> significant stress on one borehole located at school </a:t>
            </a:r>
            <a:r>
              <a:rPr lang="en-US" sz="1200" kern="1200" dirty="0" smtClean="0">
                <a:solidFill>
                  <a:schemeClr val="tx1"/>
                </a:solidFill>
                <a:effectLst/>
                <a:latin typeface="+mn-lt"/>
                <a:ea typeface="+mn-ea"/>
                <a:cs typeface="+mn-cs"/>
              </a:rPr>
              <a:t>in </a:t>
            </a:r>
            <a:r>
              <a:rPr lang="en-US" sz="1200" kern="1200" dirty="0" err="1" smtClean="0">
                <a:solidFill>
                  <a:schemeClr val="tx1"/>
                </a:solidFill>
                <a:effectLst/>
                <a:latin typeface="+mn-lt"/>
                <a:ea typeface="+mn-ea"/>
                <a:cs typeface="+mn-cs"/>
              </a:rPr>
              <a:t>Sikaunzwe</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-although water is generally salty in </a:t>
            </a:r>
            <a:r>
              <a:rPr lang="en-US" sz="1200" kern="1200" dirty="0" err="1" smtClean="0">
                <a:solidFill>
                  <a:schemeClr val="tx1"/>
                </a:solidFill>
                <a:effectLst/>
                <a:latin typeface="+mn-lt"/>
                <a:ea typeface="+mn-ea"/>
                <a:cs typeface="+mn-cs"/>
              </a:rPr>
              <a:t>Sikaunzwe</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it would not be hard to ID areas without salt (using trees like the </a:t>
            </a:r>
            <a:r>
              <a:rPr lang="en-US" sz="1200" kern="1200" dirty="0" err="1" smtClean="0">
                <a:solidFill>
                  <a:schemeClr val="tx1"/>
                </a:solidFill>
                <a:effectLst/>
                <a:latin typeface="+mn-lt"/>
                <a:ea typeface="+mn-ea"/>
                <a:cs typeface="+mn-cs"/>
              </a:rPr>
              <a:t>munga</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mubalota</a:t>
            </a:r>
            <a:r>
              <a:rPr lang="en-US" sz="1200" kern="1200" dirty="0" smtClean="0">
                <a:solidFill>
                  <a:schemeClr val="tx1"/>
                </a:solidFill>
                <a:effectLst/>
                <a:latin typeface="+mn-lt"/>
                <a:ea typeface="+mn-ea"/>
                <a:cs typeface="+mn-cs"/>
              </a:rPr>
              <a:t> trees, as indicators) to sink boreholes and improve water access</a:t>
            </a:r>
          </a:p>
          <a:p>
            <a:r>
              <a:rPr lang="en-US" sz="1200" kern="1200" dirty="0" smtClean="0">
                <a:solidFill>
                  <a:schemeClr val="tx1"/>
                </a:solidFill>
                <a:effectLst/>
                <a:latin typeface="+mn-lt"/>
                <a:ea typeface="+mn-ea"/>
                <a:cs typeface="+mn-cs"/>
              </a:rPr>
              <a:t> </a:t>
            </a:r>
          </a:p>
          <a:p>
            <a:r>
              <a:rPr lang="en-US" sz="1200" b="1" i="0" kern="1200" baseline="0" dirty="0" smtClean="0">
                <a:solidFill>
                  <a:schemeClr val="tx1"/>
                </a:solidFill>
                <a:effectLst/>
                <a:latin typeface="+mn-lt"/>
                <a:ea typeface="+mn-ea"/>
                <a:cs typeface="+mn-cs"/>
              </a:rPr>
              <a:t>ESTABLISHMENT OF </a:t>
            </a:r>
            <a:r>
              <a:rPr lang="en-US" sz="1200" b="1" i="0" kern="1200" dirty="0" smtClean="0">
                <a:solidFill>
                  <a:schemeClr val="tx1"/>
                </a:solidFill>
                <a:effectLst/>
                <a:latin typeface="+mn-lt"/>
                <a:ea typeface="+mn-ea"/>
                <a:cs typeface="+mn-cs"/>
              </a:rPr>
              <a:t>LOCAL SEED</a:t>
            </a:r>
            <a:r>
              <a:rPr lang="en-US" sz="1200" b="1" i="0" kern="1200" baseline="0" dirty="0" smtClean="0">
                <a:solidFill>
                  <a:schemeClr val="tx1"/>
                </a:solidFill>
                <a:effectLst/>
                <a:latin typeface="+mn-lt"/>
                <a:ea typeface="+mn-ea"/>
                <a:cs typeface="+mn-cs"/>
              </a:rPr>
              <a:t> BANKS </a:t>
            </a:r>
            <a:endParaRPr lang="en-US" sz="1200" i="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-maize is a crop particularly sensitive to floods/droughts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-also people had almost completely given up growing sorghum 10 years ago and other indigenous drought resistant crops since many people are switching to hybrids which sell better on the market</a:t>
            </a:r>
          </a:p>
          <a:p>
            <a:r>
              <a:rPr lang="en-US" sz="1200" kern="1200" dirty="0" smtClean="0">
                <a:solidFill>
                  <a:schemeClr val="tx1"/>
                </a:solidFill>
                <a:effectLst/>
                <a:latin typeface="+mn-lt"/>
                <a:ea typeface="+mn-ea"/>
                <a:cs typeface="+mn-cs"/>
              </a:rPr>
              <a:t>-need to set up seed banks and collect indigenous/ OPV (open pollinated varieties) crops to</a:t>
            </a:r>
            <a:r>
              <a:rPr lang="en-US" sz="1200" kern="1200" baseline="0" dirty="0" smtClean="0">
                <a:solidFill>
                  <a:schemeClr val="tx1"/>
                </a:solidFill>
                <a:effectLst/>
                <a:latin typeface="+mn-lt"/>
                <a:ea typeface="+mn-ea"/>
                <a:cs typeface="+mn-cs"/>
              </a:rPr>
              <a:t> ensure local varieties are not lost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24</a:t>
            </a:fld>
            <a:endParaRPr lang="en-US"/>
          </a:p>
        </p:txBody>
      </p:sp>
    </p:spTree>
    <p:extLst>
      <p:ext uri="{BB962C8B-B14F-4D97-AF65-F5344CB8AC3E}">
        <p14:creationId xmlns:p14="http://schemas.microsoft.com/office/powerpoint/2010/main" val="1697619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728B48-8A45-B248-B6E3-0034C78AF046}" type="slidenum">
              <a:rPr lang="en-US" smtClean="0"/>
              <a:t>25</a:t>
            </a:fld>
            <a:endParaRPr lang="en-US"/>
          </a:p>
        </p:txBody>
      </p:sp>
    </p:spTree>
    <p:extLst>
      <p:ext uri="{BB962C8B-B14F-4D97-AF65-F5344CB8AC3E}">
        <p14:creationId xmlns:p14="http://schemas.microsoft.com/office/powerpoint/2010/main" val="906746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research and analysis would not</a:t>
            </a:r>
            <a:r>
              <a:rPr lang="en-US" baseline="0" dirty="0" smtClean="0"/>
              <a:t> have been possible without the support of the following institutions and people:</a:t>
            </a:r>
          </a:p>
          <a:p>
            <a:endParaRPr lang="en-US" baseline="0" dirty="0" smtClean="0"/>
          </a:p>
          <a:p>
            <a:r>
              <a:rPr lang="en-US" baseline="0" dirty="0" smtClean="0"/>
              <a:t>-Red Cross Red Crescent Climate Centre, especially Bettina </a:t>
            </a:r>
            <a:r>
              <a:rPr lang="en-US" baseline="0" dirty="0" err="1" smtClean="0"/>
              <a:t>Koelle</a:t>
            </a:r>
            <a:r>
              <a:rPr lang="en-US" baseline="0" dirty="0" smtClean="0"/>
              <a:t> for providing support throughout this internship</a:t>
            </a:r>
          </a:p>
          <a:p>
            <a:r>
              <a:rPr lang="en-US" baseline="0" dirty="0" smtClean="0"/>
              <a:t>-The University of Colorado Boulder and the Center for Science &amp; Technology Policy Research, in particular Max </a:t>
            </a:r>
            <a:r>
              <a:rPr lang="en-US" baseline="0" dirty="0" err="1" smtClean="0"/>
              <a:t>Boykoff</a:t>
            </a:r>
            <a:r>
              <a:rPr lang="en-US" baseline="0" dirty="0" smtClean="0"/>
              <a:t>, Arielle </a:t>
            </a:r>
            <a:r>
              <a:rPr lang="en-US" baseline="0" dirty="0" err="1" smtClean="0"/>
              <a:t>Tozier</a:t>
            </a:r>
            <a:r>
              <a:rPr lang="en-US" baseline="0" dirty="0" smtClean="0"/>
              <a:t> de la </a:t>
            </a:r>
            <a:r>
              <a:rPr lang="en-US" baseline="0" dirty="0" err="1" smtClean="0"/>
              <a:t>Poterie</a:t>
            </a:r>
            <a:r>
              <a:rPr lang="en-US" baseline="0" dirty="0" smtClean="0"/>
              <a:t>, and Meaghan Daily for constant support</a:t>
            </a:r>
          </a:p>
          <a:p>
            <a:r>
              <a:rPr lang="en-US" baseline="0" dirty="0" smtClean="0"/>
              <a:t>-Zambia Red Cross Society, in particular </a:t>
            </a:r>
            <a:r>
              <a:rPr lang="en-US" baseline="0" dirty="0" err="1" smtClean="0"/>
              <a:t>Wisford</a:t>
            </a:r>
            <a:r>
              <a:rPr lang="en-US" baseline="0" dirty="0" smtClean="0"/>
              <a:t> </a:t>
            </a:r>
            <a:r>
              <a:rPr lang="en-US" baseline="0" dirty="0" err="1" smtClean="0"/>
              <a:t>Mudenda</a:t>
            </a:r>
            <a:r>
              <a:rPr lang="en-US" baseline="0" dirty="0" smtClean="0"/>
              <a:t> and Samuel </a:t>
            </a:r>
            <a:r>
              <a:rPr lang="en-US" baseline="0" dirty="0" err="1" smtClean="0"/>
              <a:t>Mutambo</a:t>
            </a:r>
            <a:r>
              <a:rPr lang="en-US" baseline="0" dirty="0" smtClean="0"/>
              <a:t>, for logistical support and planning  </a:t>
            </a:r>
          </a:p>
          <a:p>
            <a:r>
              <a:rPr lang="en-US" sz="1200" kern="1200" dirty="0" smtClean="0">
                <a:solidFill>
                  <a:schemeClr val="tx1"/>
                </a:solidFill>
                <a:effectLst/>
                <a:latin typeface="+mn-lt"/>
                <a:ea typeface="+mn-ea"/>
                <a:cs typeface="+mn-cs"/>
              </a:rPr>
              <a:t>-Emmanuel </a:t>
            </a:r>
            <a:r>
              <a:rPr lang="en-US" sz="1200" kern="1200" dirty="0" err="1" smtClean="0">
                <a:solidFill>
                  <a:schemeClr val="tx1"/>
                </a:solidFill>
                <a:effectLst/>
                <a:latin typeface="+mn-lt"/>
                <a:ea typeface="+mn-ea"/>
                <a:cs typeface="+mn-cs"/>
              </a:rPr>
              <a:t>Mudenda</a:t>
            </a:r>
            <a:r>
              <a:rPr lang="en-US" sz="1200" kern="1200" dirty="0" smtClean="0">
                <a:solidFill>
                  <a:schemeClr val="tx1"/>
                </a:solidFill>
                <a:effectLst/>
                <a:latin typeface="+mn-lt"/>
                <a:ea typeface="+mn-ea"/>
                <a:cs typeface="+mn-cs"/>
              </a:rPr>
              <a:t> (District Project Officer) and </a:t>
            </a:r>
            <a:r>
              <a:rPr lang="en-US" sz="1200" kern="1200" dirty="0" err="1" smtClean="0">
                <a:solidFill>
                  <a:schemeClr val="tx1"/>
                </a:solidFill>
                <a:effectLst/>
                <a:latin typeface="+mn-lt"/>
                <a:ea typeface="+mn-ea"/>
                <a:cs typeface="+mn-cs"/>
              </a:rPr>
              <a:t>Zumbo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Mbambara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Kazungula</a:t>
            </a:r>
            <a:r>
              <a:rPr lang="en-US" sz="1200" kern="1200" baseline="0" smtClean="0">
                <a:solidFill>
                  <a:schemeClr val="tx1"/>
                </a:solidFill>
                <a:effectLst/>
                <a:latin typeface="+mn-lt"/>
                <a:ea typeface="+mn-ea"/>
                <a:cs typeface="+mn-cs"/>
              </a:rPr>
              <a:t> Branch Volunteer) </a:t>
            </a:r>
            <a:r>
              <a:rPr lang="en-US" sz="1200" kern="1200" smtClean="0">
                <a:solidFill>
                  <a:schemeClr val="tx1"/>
                </a:solidFill>
                <a:effectLst/>
                <a:latin typeface="+mn-lt"/>
                <a:ea typeface="+mn-ea"/>
                <a:cs typeface="+mn-cs"/>
              </a:rPr>
              <a:t>for </a:t>
            </a:r>
            <a:r>
              <a:rPr lang="en-US" sz="1200" kern="1200" dirty="0" smtClean="0">
                <a:solidFill>
                  <a:schemeClr val="tx1"/>
                </a:solidFill>
                <a:effectLst/>
                <a:latin typeface="+mn-lt"/>
                <a:ea typeface="+mn-ea"/>
                <a:cs typeface="+mn-cs"/>
              </a:rPr>
              <a:t>facilitating logistics in the field including</a:t>
            </a:r>
            <a:r>
              <a:rPr lang="en-US" sz="1200" kern="1200" baseline="0" dirty="0" smtClean="0">
                <a:solidFill>
                  <a:schemeClr val="tx1"/>
                </a:solidFill>
                <a:effectLst/>
                <a:latin typeface="+mn-lt"/>
                <a:ea typeface="+mn-ea"/>
                <a:cs typeface="+mn-cs"/>
              </a:rPr>
              <a:t> transportation, data collection and translation support</a:t>
            </a:r>
            <a:endParaRPr lang="en-US" sz="1200" kern="1200" dirty="0" smtClean="0">
              <a:solidFill>
                <a:schemeClr val="tx1"/>
              </a:solidFill>
              <a:effectLst/>
              <a:latin typeface="+mn-lt"/>
              <a:ea typeface="+mn-ea"/>
              <a:cs typeface="+mn-cs"/>
            </a:endParaRPr>
          </a:p>
          <a:p>
            <a:endParaRPr lang="en-US" baseline="0" dirty="0" smtClean="0"/>
          </a:p>
          <a:p>
            <a:r>
              <a:rPr lang="en-US" baseline="0" dirty="0" smtClean="0"/>
              <a:t>I am so grateful! </a:t>
            </a:r>
          </a:p>
        </p:txBody>
      </p:sp>
      <p:sp>
        <p:nvSpPr>
          <p:cNvPr id="4" name="Slide Number Placeholder 3"/>
          <p:cNvSpPr>
            <a:spLocks noGrp="1"/>
          </p:cNvSpPr>
          <p:nvPr>
            <p:ph type="sldNum" sz="quarter" idx="10"/>
          </p:nvPr>
        </p:nvSpPr>
        <p:spPr/>
        <p:txBody>
          <a:bodyPr/>
          <a:lstStyle/>
          <a:p>
            <a:fld id="{E0728B48-8A45-B248-B6E3-0034C78AF046}" type="slidenum">
              <a:rPr lang="en-US" smtClean="0"/>
              <a:t>26</a:t>
            </a:fld>
            <a:endParaRPr lang="en-US"/>
          </a:p>
        </p:txBody>
      </p:sp>
    </p:spTree>
    <p:extLst>
      <p:ext uri="{BB962C8B-B14F-4D97-AF65-F5344CB8AC3E}">
        <p14:creationId xmlns:p14="http://schemas.microsoft.com/office/powerpoint/2010/main" val="1148432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CB304BD-4EB7-DB41-82D6-399665B3F97D}" type="datetimeFigureOut">
              <a:rPr lang="en-US" smtClean="0"/>
              <a:t>8/17/16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125339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B304BD-4EB7-DB41-82D6-399665B3F97D}" type="datetimeFigureOut">
              <a:rPr lang="en-US" smtClean="0"/>
              <a:t>8/17/16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2041204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B304BD-4EB7-DB41-82D6-399665B3F97D}" type="datetimeFigureOut">
              <a:rPr lang="en-US" smtClean="0"/>
              <a:t>8/17/16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464787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CB304BD-4EB7-DB41-82D6-399665B3F97D}" type="datetimeFigureOut">
              <a:rPr lang="en-US" smtClean="0"/>
              <a:t>8/17/16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128296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CB304BD-4EB7-DB41-82D6-399665B3F97D}" type="datetimeFigureOut">
              <a:rPr lang="en-US" smtClean="0"/>
              <a:t>8/17/16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2095780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CB304BD-4EB7-DB41-82D6-399665B3F97D}" type="datetimeFigureOut">
              <a:rPr lang="en-US" smtClean="0"/>
              <a:t>8/17/16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749312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B304BD-4EB7-DB41-82D6-399665B3F97D}" type="datetimeFigureOut">
              <a:rPr lang="en-US" smtClean="0"/>
              <a:t>8/17/16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845787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B304BD-4EB7-DB41-82D6-399665B3F97D}" type="datetimeFigureOut">
              <a:rPr lang="en-US" smtClean="0"/>
              <a:t>8/17/16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952673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B304BD-4EB7-DB41-82D6-399665B3F97D}" type="datetimeFigureOut">
              <a:rPr lang="en-US" smtClean="0"/>
              <a:t>8/17/16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2086472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B304BD-4EB7-DB41-82D6-399665B3F97D}" type="datetimeFigureOut">
              <a:rPr lang="en-US" smtClean="0"/>
              <a:t>8/17/16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1078247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B304BD-4EB7-DB41-82D6-399665B3F97D}" type="datetimeFigureOut">
              <a:rPr lang="en-US" smtClean="0"/>
              <a:t>8/17/16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D1576-EA2E-5545-B2DC-7FC37DA70411}" type="slidenum">
              <a:rPr lang="en-US" smtClean="0"/>
              <a:t>‹#›</a:t>
            </a:fld>
            <a:endParaRPr lang="en-US"/>
          </a:p>
        </p:txBody>
      </p:sp>
    </p:spTree>
    <p:extLst>
      <p:ext uri="{BB962C8B-B14F-4D97-AF65-F5344CB8AC3E}">
        <p14:creationId xmlns:p14="http://schemas.microsoft.com/office/powerpoint/2010/main" val="16357946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B304BD-4EB7-DB41-82D6-399665B3F97D}" type="datetimeFigureOut">
              <a:rPr lang="en-US" smtClean="0"/>
              <a:t>8/17/16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ED1576-EA2E-5545-B2DC-7FC37DA70411}" type="slidenum">
              <a:rPr lang="en-US" smtClean="0"/>
              <a:t>‹#›</a:t>
            </a:fld>
            <a:endParaRPr lang="en-US"/>
          </a:p>
        </p:txBody>
      </p:sp>
    </p:spTree>
    <p:extLst>
      <p:ext uri="{BB962C8B-B14F-4D97-AF65-F5344CB8AC3E}">
        <p14:creationId xmlns:p14="http://schemas.microsoft.com/office/powerpoint/2010/main" val="185629605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image" Target="../media/image16.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 Id="rId3"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g"/><Relationship Id="rId3" Type="http://schemas.openxmlformats.org/officeDocument/2006/relationships/image" Target="../media/image2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g"/><Relationship Id="rId3" Type="http://schemas.openxmlformats.org/officeDocument/2006/relationships/image" Target="../media/image2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g"/></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4" Type="http://schemas.openxmlformats.org/officeDocument/2006/relationships/image" Target="../media/image32.jp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3.jpg"/></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35.jp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4884" y="0"/>
            <a:ext cx="9144000" cy="6858000"/>
          </a:xfrm>
          <a:prstGeom prst="rect">
            <a:avLst/>
          </a:prstGeom>
        </p:spPr>
      </p:pic>
      <p:sp>
        <p:nvSpPr>
          <p:cNvPr id="5" name="TextBox 4"/>
          <p:cNvSpPr txBox="1"/>
          <p:nvPr/>
        </p:nvSpPr>
        <p:spPr>
          <a:xfrm>
            <a:off x="0" y="5455942"/>
            <a:ext cx="12093768" cy="1384995"/>
          </a:xfrm>
          <a:prstGeom prst="rect">
            <a:avLst/>
          </a:prstGeom>
          <a:noFill/>
        </p:spPr>
        <p:txBody>
          <a:bodyPr wrap="square" rtlCol="0">
            <a:spAutoFit/>
          </a:bodyPr>
          <a:lstStyle/>
          <a:p>
            <a:pPr algn="ctr"/>
            <a:r>
              <a:rPr lang="en-US" sz="2800" dirty="0" smtClean="0">
                <a:solidFill>
                  <a:schemeClr val="accent3">
                    <a:lumMod val="40000"/>
                    <a:lumOff val="60000"/>
                  </a:schemeClr>
                </a:solidFill>
                <a:latin typeface="Palatino" charset="0"/>
                <a:ea typeface="Palatino" charset="0"/>
                <a:cs typeface="Palatino" charset="0"/>
              </a:rPr>
              <a:t>Sierra </a:t>
            </a:r>
            <a:r>
              <a:rPr lang="en-US" sz="2800" dirty="0" err="1" smtClean="0">
                <a:solidFill>
                  <a:schemeClr val="accent3">
                    <a:lumMod val="40000"/>
                    <a:lumOff val="60000"/>
                  </a:schemeClr>
                </a:solidFill>
                <a:latin typeface="Palatino" charset="0"/>
                <a:ea typeface="Palatino" charset="0"/>
                <a:cs typeface="Palatino" charset="0"/>
              </a:rPr>
              <a:t>Gladfelter</a:t>
            </a:r>
            <a:endParaRPr lang="en-US" sz="2800" dirty="0" smtClean="0">
              <a:solidFill>
                <a:schemeClr val="accent3">
                  <a:lumMod val="40000"/>
                  <a:lumOff val="60000"/>
                </a:schemeClr>
              </a:solidFill>
              <a:latin typeface="Palatino" charset="0"/>
              <a:ea typeface="Palatino" charset="0"/>
              <a:cs typeface="Palatino" charset="0"/>
            </a:endParaRPr>
          </a:p>
          <a:p>
            <a:pPr algn="ctr"/>
            <a:r>
              <a:rPr lang="en-US" sz="2800" dirty="0" smtClean="0">
                <a:solidFill>
                  <a:schemeClr val="accent3">
                    <a:lumMod val="40000"/>
                    <a:lumOff val="60000"/>
                  </a:schemeClr>
                </a:solidFill>
                <a:latin typeface="Palatino" charset="0"/>
                <a:ea typeface="Palatino" charset="0"/>
                <a:cs typeface="Palatino" charset="0"/>
              </a:rPr>
              <a:t>Geography Department</a:t>
            </a:r>
          </a:p>
          <a:p>
            <a:pPr algn="ctr"/>
            <a:r>
              <a:rPr lang="en-US" sz="2800" dirty="0" smtClean="0">
                <a:solidFill>
                  <a:schemeClr val="accent3">
                    <a:lumMod val="40000"/>
                    <a:lumOff val="60000"/>
                  </a:schemeClr>
                </a:solidFill>
                <a:latin typeface="Palatino" charset="0"/>
                <a:ea typeface="Palatino" charset="0"/>
                <a:cs typeface="Palatino" charset="0"/>
              </a:rPr>
              <a:t>University of Colorado Boulder </a:t>
            </a:r>
            <a:endParaRPr lang="en-US" sz="2800" dirty="0">
              <a:solidFill>
                <a:schemeClr val="accent3">
                  <a:lumMod val="40000"/>
                  <a:lumOff val="60000"/>
                </a:schemeClr>
              </a:solidFill>
              <a:latin typeface="Palatino" charset="0"/>
              <a:ea typeface="Palatino" charset="0"/>
              <a:cs typeface="Palatino" charset="0"/>
            </a:endParaRPr>
          </a:p>
        </p:txBody>
      </p:sp>
      <p:sp>
        <p:nvSpPr>
          <p:cNvPr id="7" name="TextBox 6"/>
          <p:cNvSpPr txBox="1"/>
          <p:nvPr/>
        </p:nvSpPr>
        <p:spPr>
          <a:xfrm>
            <a:off x="710810" y="3612629"/>
            <a:ext cx="10672145" cy="2092881"/>
          </a:xfrm>
          <a:prstGeom prst="rect">
            <a:avLst/>
          </a:prstGeom>
          <a:noFill/>
        </p:spPr>
        <p:txBody>
          <a:bodyPr wrap="square" rtlCol="0">
            <a:spAutoFit/>
          </a:bodyPr>
          <a:lstStyle/>
          <a:p>
            <a:pPr algn="ctr"/>
            <a:r>
              <a:rPr lang="en-US" sz="4000" b="1" dirty="0">
                <a:solidFill>
                  <a:schemeClr val="accent3">
                    <a:lumMod val="40000"/>
                    <a:lumOff val="60000"/>
                  </a:schemeClr>
                </a:solidFill>
                <a:latin typeface="Palatino" charset="0"/>
                <a:ea typeface="Palatino" charset="0"/>
                <a:cs typeface="Palatino" charset="0"/>
              </a:rPr>
              <a:t>Anticipating Disaster: </a:t>
            </a:r>
          </a:p>
          <a:p>
            <a:pPr algn="ctr"/>
            <a:r>
              <a:rPr lang="en-US" sz="3600" b="1" dirty="0" smtClean="0">
                <a:solidFill>
                  <a:schemeClr val="accent3">
                    <a:lumMod val="40000"/>
                    <a:lumOff val="60000"/>
                  </a:schemeClr>
                </a:solidFill>
                <a:latin typeface="Palatino" charset="0"/>
                <a:ea typeface="Palatino" charset="0"/>
                <a:cs typeface="Palatino" charset="0"/>
              </a:rPr>
              <a:t>Local Dependence on Formal </a:t>
            </a:r>
            <a:r>
              <a:rPr lang="en-US" sz="3600" b="1" dirty="0">
                <a:solidFill>
                  <a:schemeClr val="accent3">
                    <a:lumMod val="40000"/>
                    <a:lumOff val="60000"/>
                  </a:schemeClr>
                </a:solidFill>
                <a:latin typeface="Palatino" charset="0"/>
                <a:ea typeface="Palatino" charset="0"/>
                <a:cs typeface="Palatino" charset="0"/>
              </a:rPr>
              <a:t>Climate Information vs. Traditional Ways of Knowing</a:t>
            </a:r>
            <a:endParaRPr lang="en-US" sz="3600" dirty="0">
              <a:solidFill>
                <a:schemeClr val="accent3">
                  <a:lumMod val="40000"/>
                  <a:lumOff val="60000"/>
                </a:schemeClr>
              </a:solidFill>
              <a:latin typeface="Palatino" charset="0"/>
              <a:ea typeface="Palatino" charset="0"/>
              <a:cs typeface="Palatino" charset="0"/>
            </a:endParaRPr>
          </a:p>
          <a:p>
            <a:endParaRPr lang="en-US" dirty="0"/>
          </a:p>
        </p:txBody>
      </p:sp>
    </p:spTree>
    <p:extLst>
      <p:ext uri="{BB962C8B-B14F-4D97-AF65-F5344CB8AC3E}">
        <p14:creationId xmlns:p14="http://schemas.microsoft.com/office/powerpoint/2010/main" val="1110693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547736"/>
            <a:ext cx="5981074" cy="4485805"/>
          </a:xfrm>
          <a:prstGeom prst="rect">
            <a:avLst/>
          </a:prstGeom>
        </p:spPr>
      </p:pic>
      <p:sp>
        <p:nvSpPr>
          <p:cNvPr id="2" name="TextBox 1"/>
          <p:cNvSpPr txBox="1"/>
          <p:nvPr/>
        </p:nvSpPr>
        <p:spPr>
          <a:xfrm>
            <a:off x="2503357" y="569625"/>
            <a:ext cx="6715594" cy="707886"/>
          </a:xfrm>
          <a:prstGeom prst="rect">
            <a:avLst/>
          </a:prstGeom>
          <a:noFill/>
        </p:spPr>
        <p:txBody>
          <a:bodyPr wrap="square" rtlCol="0">
            <a:spAutoFit/>
          </a:bodyPr>
          <a:lstStyle/>
          <a:p>
            <a:pPr algn="ctr"/>
            <a:r>
              <a:rPr lang="en-US" sz="4000" dirty="0" smtClean="0">
                <a:solidFill>
                  <a:schemeClr val="accent3">
                    <a:lumMod val="40000"/>
                    <a:lumOff val="60000"/>
                  </a:schemeClr>
                </a:solidFill>
                <a:latin typeface="Palatino" charset="0"/>
                <a:ea typeface="Palatino" charset="0"/>
                <a:cs typeface="Palatino" charset="0"/>
              </a:rPr>
              <a:t>Methodology</a:t>
            </a:r>
            <a:endParaRPr lang="en-US" sz="4000" dirty="0">
              <a:solidFill>
                <a:schemeClr val="accent3">
                  <a:lumMod val="40000"/>
                  <a:lumOff val="60000"/>
                </a:schemeClr>
              </a:solidFill>
              <a:latin typeface="Palatino" charset="0"/>
              <a:ea typeface="Palatino" charset="0"/>
              <a:cs typeface="Palatino"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1075" y="1547736"/>
            <a:ext cx="6210925" cy="4485805"/>
          </a:xfrm>
          <a:prstGeom prst="rect">
            <a:avLst/>
          </a:prstGeom>
        </p:spPr>
      </p:pic>
    </p:spTree>
    <p:extLst>
      <p:ext uri="{BB962C8B-B14F-4D97-AF65-F5344CB8AC3E}">
        <p14:creationId xmlns:p14="http://schemas.microsoft.com/office/powerpoint/2010/main" val="42926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500" y="0"/>
            <a:ext cx="10032551" cy="6858000"/>
          </a:xfrm>
          <a:prstGeom prst="rect">
            <a:avLst/>
          </a:prstGeom>
        </p:spPr>
      </p:pic>
    </p:spTree>
    <p:extLst>
      <p:ext uri="{BB962C8B-B14F-4D97-AF65-F5344CB8AC3E}">
        <p14:creationId xmlns:p14="http://schemas.microsoft.com/office/powerpoint/2010/main" val="2026721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635" y="692322"/>
            <a:ext cx="10058400" cy="5647246"/>
          </a:xfrm>
          <a:prstGeom prst="rect">
            <a:avLst/>
          </a:prstGeom>
        </p:spPr>
      </p:pic>
    </p:spTree>
    <p:extLst>
      <p:ext uri="{BB962C8B-B14F-4D97-AF65-F5344CB8AC3E}">
        <p14:creationId xmlns:p14="http://schemas.microsoft.com/office/powerpoint/2010/main" val="195898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3357" y="569625"/>
            <a:ext cx="6715594" cy="707886"/>
          </a:xfrm>
          <a:prstGeom prst="rect">
            <a:avLst/>
          </a:prstGeom>
          <a:noFill/>
        </p:spPr>
        <p:txBody>
          <a:bodyPr wrap="square" rtlCol="0">
            <a:spAutoFit/>
          </a:bodyPr>
          <a:lstStyle/>
          <a:p>
            <a:pPr algn="ctr"/>
            <a:r>
              <a:rPr lang="en-US" sz="4000" dirty="0" smtClean="0">
                <a:solidFill>
                  <a:schemeClr val="accent3">
                    <a:lumMod val="40000"/>
                    <a:lumOff val="60000"/>
                  </a:schemeClr>
                </a:solidFill>
                <a:latin typeface="Palatino" charset="0"/>
                <a:ea typeface="Palatino" charset="0"/>
                <a:cs typeface="Palatino" charset="0"/>
              </a:rPr>
              <a:t>Findings and Analysis</a:t>
            </a:r>
            <a:endParaRPr lang="en-US" sz="4000" dirty="0">
              <a:solidFill>
                <a:schemeClr val="accent3">
                  <a:lumMod val="40000"/>
                  <a:lumOff val="60000"/>
                </a:schemeClr>
              </a:solidFill>
              <a:latin typeface="Palatino" charset="0"/>
              <a:ea typeface="Palatino" charset="0"/>
              <a:cs typeface="Palatino"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212" y="1277512"/>
            <a:ext cx="9688643" cy="5580488"/>
          </a:xfrm>
          <a:prstGeom prst="rect">
            <a:avLst/>
          </a:prstGeom>
        </p:spPr>
      </p:pic>
    </p:spTree>
    <p:extLst>
      <p:ext uri="{BB962C8B-B14F-4D97-AF65-F5344CB8AC3E}">
        <p14:creationId xmlns:p14="http://schemas.microsoft.com/office/powerpoint/2010/main" val="1219828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3648"/>
            <a:ext cx="6086007" cy="4564506"/>
          </a:xfrm>
          <a:prstGeom prst="rect">
            <a:avLst/>
          </a:prstGeom>
        </p:spPr>
      </p:pic>
      <p:sp>
        <p:nvSpPr>
          <p:cNvPr id="2" name="TextBox 1"/>
          <p:cNvSpPr txBox="1"/>
          <p:nvPr/>
        </p:nvSpPr>
        <p:spPr>
          <a:xfrm>
            <a:off x="329784" y="569625"/>
            <a:ext cx="11662347" cy="646331"/>
          </a:xfrm>
          <a:prstGeom prst="rect">
            <a:avLst/>
          </a:prstGeom>
          <a:noFill/>
        </p:spPr>
        <p:txBody>
          <a:bodyPr wrap="square" rtlCol="0">
            <a:spAutoFit/>
          </a:bodyPr>
          <a:lstStyle/>
          <a:p>
            <a:pPr algn="ctr"/>
            <a:r>
              <a:rPr lang="en-US" sz="3600" dirty="0" smtClean="0">
                <a:solidFill>
                  <a:schemeClr val="accent3">
                    <a:lumMod val="40000"/>
                    <a:lumOff val="60000"/>
                  </a:schemeClr>
                </a:solidFill>
                <a:latin typeface="Palatino" charset="0"/>
                <a:ea typeface="Palatino" charset="0"/>
                <a:cs typeface="Palatino" charset="0"/>
              </a:rPr>
              <a:t>Climate-Induced Disasters Impacting Communities</a:t>
            </a:r>
            <a:endParaRPr lang="en-US" sz="3600" dirty="0">
              <a:solidFill>
                <a:schemeClr val="accent3">
                  <a:lumMod val="40000"/>
                  <a:lumOff val="60000"/>
                </a:schemeClr>
              </a:solidFill>
              <a:latin typeface="Palatino" charset="0"/>
              <a:ea typeface="Palatino" charset="0"/>
              <a:cs typeface="Palatino"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6007" y="2038658"/>
            <a:ext cx="6105993" cy="4579495"/>
          </a:xfrm>
          <a:prstGeom prst="rect">
            <a:avLst/>
          </a:prstGeom>
        </p:spPr>
      </p:pic>
      <p:sp>
        <p:nvSpPr>
          <p:cNvPr id="5" name="TextBox 4"/>
          <p:cNvSpPr txBox="1"/>
          <p:nvPr/>
        </p:nvSpPr>
        <p:spPr>
          <a:xfrm>
            <a:off x="5242507" y="1449896"/>
            <a:ext cx="1904111" cy="584775"/>
          </a:xfrm>
          <a:prstGeom prst="rect">
            <a:avLst/>
          </a:prstGeom>
          <a:noFill/>
        </p:spPr>
        <p:txBody>
          <a:bodyPr wrap="none" rtlCol="0">
            <a:spAutoFit/>
          </a:bodyPr>
          <a:lstStyle/>
          <a:p>
            <a:r>
              <a:rPr lang="en-US" sz="3200" dirty="0" smtClean="0">
                <a:latin typeface="Palatino" charset="0"/>
                <a:ea typeface="Palatino" charset="0"/>
                <a:cs typeface="Palatino" charset="0"/>
              </a:rPr>
              <a:t>Droughts</a:t>
            </a:r>
            <a:endParaRPr lang="en-US" sz="3200" dirty="0">
              <a:latin typeface="Palatino" charset="0"/>
              <a:ea typeface="Palatino" charset="0"/>
              <a:cs typeface="Palatino" charset="0"/>
            </a:endParaRPr>
          </a:p>
        </p:txBody>
      </p:sp>
    </p:spTree>
    <p:extLst>
      <p:ext uri="{BB962C8B-B14F-4D97-AF65-F5344CB8AC3E}">
        <p14:creationId xmlns:p14="http://schemas.microsoft.com/office/powerpoint/2010/main" val="293300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6059" y="1521499"/>
            <a:ext cx="6185941" cy="463945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21499"/>
            <a:ext cx="6006059" cy="4639455"/>
          </a:xfrm>
          <a:prstGeom prst="rect">
            <a:avLst/>
          </a:prstGeom>
        </p:spPr>
      </p:pic>
      <p:sp>
        <p:nvSpPr>
          <p:cNvPr id="6" name="TextBox 5"/>
          <p:cNvSpPr txBox="1"/>
          <p:nvPr/>
        </p:nvSpPr>
        <p:spPr>
          <a:xfrm>
            <a:off x="5379926" y="818400"/>
            <a:ext cx="1406154" cy="584775"/>
          </a:xfrm>
          <a:prstGeom prst="rect">
            <a:avLst/>
          </a:prstGeom>
          <a:noFill/>
        </p:spPr>
        <p:txBody>
          <a:bodyPr wrap="none" rtlCol="0">
            <a:spAutoFit/>
          </a:bodyPr>
          <a:lstStyle/>
          <a:p>
            <a:r>
              <a:rPr lang="en-US" sz="3200" dirty="0" smtClean="0">
                <a:latin typeface="Palatino" charset="0"/>
                <a:ea typeface="Palatino" charset="0"/>
                <a:cs typeface="Palatino" charset="0"/>
              </a:rPr>
              <a:t>Floods</a:t>
            </a:r>
            <a:endParaRPr lang="en-US" sz="3200" dirty="0">
              <a:latin typeface="Palatino" charset="0"/>
              <a:ea typeface="Palatino" charset="0"/>
              <a:cs typeface="Palatino" charset="0"/>
            </a:endParaRPr>
          </a:p>
        </p:txBody>
      </p:sp>
    </p:spTree>
    <p:extLst>
      <p:ext uri="{BB962C8B-B14F-4D97-AF65-F5344CB8AC3E}">
        <p14:creationId xmlns:p14="http://schemas.microsoft.com/office/powerpoint/2010/main" val="15383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01" y="0"/>
            <a:ext cx="9144000" cy="6858000"/>
          </a:xfrm>
          <a:prstGeom prst="rect">
            <a:avLst/>
          </a:prstGeom>
        </p:spPr>
      </p:pic>
      <p:sp>
        <p:nvSpPr>
          <p:cNvPr id="4" name="TextBox 3"/>
          <p:cNvSpPr txBox="1"/>
          <p:nvPr/>
        </p:nvSpPr>
        <p:spPr>
          <a:xfrm>
            <a:off x="29601" y="0"/>
            <a:ext cx="8995129" cy="1200329"/>
          </a:xfrm>
          <a:prstGeom prst="rect">
            <a:avLst/>
          </a:prstGeom>
          <a:noFill/>
        </p:spPr>
        <p:txBody>
          <a:bodyPr wrap="square" rtlCol="0">
            <a:spAutoFit/>
          </a:bodyPr>
          <a:lstStyle/>
          <a:p>
            <a:r>
              <a:rPr lang="en-US" sz="3600" dirty="0" smtClean="0">
                <a:solidFill>
                  <a:schemeClr val="bg1"/>
                </a:solidFill>
                <a:latin typeface="Palatino" charset="0"/>
                <a:ea typeface="Palatino" charset="0"/>
                <a:cs typeface="Palatino" charset="0"/>
              </a:rPr>
              <a:t>Local Coping </a:t>
            </a:r>
            <a:r>
              <a:rPr lang="en-US" sz="3600" smtClean="0">
                <a:solidFill>
                  <a:schemeClr val="bg1"/>
                </a:solidFill>
                <a:latin typeface="Palatino" charset="0"/>
                <a:ea typeface="Palatino" charset="0"/>
                <a:cs typeface="Palatino" charset="0"/>
              </a:rPr>
              <a:t>Mechanisms and Adaptation </a:t>
            </a:r>
            <a:endParaRPr lang="en-US" sz="3600" dirty="0" smtClean="0">
              <a:solidFill>
                <a:schemeClr val="bg1"/>
              </a:solidFill>
              <a:latin typeface="Palatino" charset="0"/>
              <a:ea typeface="Palatino" charset="0"/>
              <a:cs typeface="Palatino" charset="0"/>
            </a:endParaRPr>
          </a:p>
          <a:p>
            <a:r>
              <a:rPr lang="en-US" sz="3600" dirty="0" smtClean="0">
                <a:solidFill>
                  <a:schemeClr val="bg1"/>
                </a:solidFill>
                <a:latin typeface="Palatino" charset="0"/>
                <a:ea typeface="Palatino" charset="0"/>
                <a:cs typeface="Palatino" charset="0"/>
              </a:rPr>
              <a:t>Strategies</a:t>
            </a:r>
            <a:endParaRPr lang="en-US" sz="3600" dirty="0">
              <a:solidFill>
                <a:schemeClr val="bg1"/>
              </a:solidFill>
              <a:latin typeface="Palatino" charset="0"/>
              <a:ea typeface="Palatino" charset="0"/>
              <a:cs typeface="Palatino" charset="0"/>
            </a:endParaRPr>
          </a:p>
        </p:txBody>
      </p:sp>
      <p:sp>
        <p:nvSpPr>
          <p:cNvPr id="7" name="TextBox 6"/>
          <p:cNvSpPr txBox="1"/>
          <p:nvPr/>
        </p:nvSpPr>
        <p:spPr>
          <a:xfrm>
            <a:off x="9382538" y="842520"/>
            <a:ext cx="2643810" cy="6524863"/>
          </a:xfrm>
          <a:prstGeom prst="rect">
            <a:avLst/>
          </a:prstGeom>
          <a:noFill/>
        </p:spPr>
        <p:txBody>
          <a:bodyPr wrap="square" rtlCol="0">
            <a:spAutoFit/>
          </a:bodyPr>
          <a:lstStyle/>
          <a:p>
            <a:r>
              <a:rPr lang="en-US" sz="2800" b="1" dirty="0" smtClean="0">
                <a:latin typeface="Palatino" charset="0"/>
                <a:ea typeface="Palatino" charset="0"/>
                <a:cs typeface="Palatino" charset="0"/>
              </a:rPr>
              <a:t>Agricultural Adaptive Strategies</a:t>
            </a:r>
          </a:p>
          <a:p>
            <a:endParaRPr lang="en-US" sz="2800" b="1" dirty="0" smtClean="0">
              <a:latin typeface="Palatino" charset="0"/>
              <a:ea typeface="Palatino" charset="0"/>
              <a:cs typeface="Palatino" charset="0"/>
            </a:endParaRPr>
          </a:p>
          <a:p>
            <a:r>
              <a:rPr lang="en-US" sz="2800" b="1" dirty="0" smtClean="0">
                <a:latin typeface="Palatino" charset="0"/>
                <a:ea typeface="Palatino" charset="0"/>
                <a:cs typeface="Palatino" charset="0"/>
              </a:rPr>
              <a:t>Temporary  or Seasonal Relocation</a:t>
            </a:r>
          </a:p>
          <a:p>
            <a:endParaRPr lang="en-US" sz="2800" b="1" dirty="0" smtClean="0">
              <a:latin typeface="Palatino" charset="0"/>
              <a:ea typeface="Palatino" charset="0"/>
              <a:cs typeface="Palatino" charset="0"/>
            </a:endParaRPr>
          </a:p>
          <a:p>
            <a:r>
              <a:rPr lang="en-US" sz="2800" b="1" dirty="0" smtClean="0">
                <a:latin typeface="Palatino" charset="0"/>
                <a:ea typeface="Palatino" charset="0"/>
                <a:cs typeface="Palatino" charset="0"/>
              </a:rPr>
              <a:t>Structural Reinforcement</a:t>
            </a:r>
          </a:p>
          <a:p>
            <a:endParaRPr lang="en-US" sz="2800" b="1" dirty="0">
              <a:latin typeface="Palatino" charset="0"/>
              <a:ea typeface="Palatino" charset="0"/>
              <a:cs typeface="Palatino" charset="0"/>
            </a:endParaRPr>
          </a:p>
          <a:p>
            <a:r>
              <a:rPr lang="en-US" sz="2800" b="1" dirty="0" smtClean="0">
                <a:latin typeface="Palatino" charset="0"/>
                <a:ea typeface="Palatino" charset="0"/>
                <a:cs typeface="Palatino" charset="0"/>
              </a:rPr>
              <a:t>Limits of these Actions</a:t>
            </a:r>
          </a:p>
          <a:p>
            <a:endParaRPr lang="en-US" b="1" dirty="0" smtClean="0"/>
          </a:p>
          <a:p>
            <a:endParaRPr lang="en-US" b="1" dirty="0"/>
          </a:p>
          <a:p>
            <a:endParaRPr lang="en-US" b="1" dirty="0"/>
          </a:p>
        </p:txBody>
      </p:sp>
    </p:spTree>
    <p:extLst>
      <p:ext uri="{BB962C8B-B14F-4D97-AF65-F5344CB8AC3E}">
        <p14:creationId xmlns:p14="http://schemas.microsoft.com/office/powerpoint/2010/main" val="347645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7900" y="0"/>
            <a:ext cx="5143500" cy="6858000"/>
          </a:xfrm>
          <a:prstGeom prst="rect">
            <a:avLst/>
          </a:prstGeom>
        </p:spPr>
      </p:pic>
      <p:sp>
        <p:nvSpPr>
          <p:cNvPr id="2" name="TextBox 1"/>
          <p:cNvSpPr txBox="1"/>
          <p:nvPr/>
        </p:nvSpPr>
        <p:spPr>
          <a:xfrm>
            <a:off x="258476" y="254832"/>
            <a:ext cx="11662347" cy="1200329"/>
          </a:xfrm>
          <a:prstGeom prst="rect">
            <a:avLst/>
          </a:prstGeom>
          <a:noFill/>
        </p:spPr>
        <p:txBody>
          <a:bodyPr wrap="square" rtlCol="0">
            <a:spAutoFit/>
          </a:bodyPr>
          <a:lstStyle/>
          <a:p>
            <a:pPr algn="ctr"/>
            <a:r>
              <a:rPr lang="en-US" sz="3600" dirty="0" smtClean="0">
                <a:latin typeface="Palatino" charset="0"/>
                <a:ea typeface="Palatino" charset="0"/>
                <a:cs typeface="Palatino" charset="0"/>
              </a:rPr>
              <a:t>Local Access to Formal Weather and Climate Information</a:t>
            </a:r>
            <a:endParaRPr lang="en-US" sz="3600" dirty="0">
              <a:latin typeface="Palatino" charset="0"/>
              <a:ea typeface="Palatino" charset="0"/>
              <a:cs typeface="Palatino" charset="0"/>
            </a:endParaRPr>
          </a:p>
        </p:txBody>
      </p:sp>
    </p:spTree>
    <p:extLst>
      <p:ext uri="{BB962C8B-B14F-4D97-AF65-F5344CB8AC3E}">
        <p14:creationId xmlns:p14="http://schemas.microsoft.com/office/powerpoint/2010/main" val="1223403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3651" y="1021084"/>
            <a:ext cx="8209613" cy="5836916"/>
          </a:xfrm>
          <a:prstGeom prst="rect">
            <a:avLst/>
          </a:prstGeom>
        </p:spPr>
      </p:pic>
      <p:sp>
        <p:nvSpPr>
          <p:cNvPr id="2" name="TextBox 1"/>
          <p:cNvSpPr txBox="1"/>
          <p:nvPr/>
        </p:nvSpPr>
        <p:spPr>
          <a:xfrm>
            <a:off x="327283" y="269822"/>
            <a:ext cx="11662347" cy="646331"/>
          </a:xfrm>
          <a:prstGeom prst="rect">
            <a:avLst/>
          </a:prstGeom>
          <a:noFill/>
        </p:spPr>
        <p:txBody>
          <a:bodyPr wrap="square" rtlCol="0">
            <a:spAutoFit/>
          </a:bodyPr>
          <a:lstStyle/>
          <a:p>
            <a:pPr algn="ctr"/>
            <a:r>
              <a:rPr lang="en-US" sz="3600" dirty="0" smtClean="0">
                <a:solidFill>
                  <a:schemeClr val="accent3">
                    <a:lumMod val="40000"/>
                    <a:lumOff val="60000"/>
                  </a:schemeClr>
                </a:solidFill>
                <a:latin typeface="Palatino" charset="0"/>
                <a:ea typeface="Palatino" charset="0"/>
                <a:cs typeface="Palatino" charset="0"/>
              </a:rPr>
              <a:t>Uses of Formal Climate Information</a:t>
            </a:r>
            <a:endParaRPr lang="en-US" sz="3600" dirty="0">
              <a:solidFill>
                <a:schemeClr val="accent3">
                  <a:lumMod val="40000"/>
                  <a:lumOff val="60000"/>
                </a:schemeClr>
              </a:solidFill>
              <a:latin typeface="Palatino" charset="0"/>
              <a:ea typeface="Palatino" charset="0"/>
              <a:cs typeface="Palatino" charset="0"/>
            </a:endParaRPr>
          </a:p>
        </p:txBody>
      </p:sp>
    </p:spTree>
    <p:extLst>
      <p:ext uri="{BB962C8B-B14F-4D97-AF65-F5344CB8AC3E}">
        <p14:creationId xmlns:p14="http://schemas.microsoft.com/office/powerpoint/2010/main" val="1644655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2" name="TextBox 1"/>
          <p:cNvSpPr txBox="1"/>
          <p:nvPr/>
        </p:nvSpPr>
        <p:spPr>
          <a:xfrm>
            <a:off x="264826" y="364975"/>
            <a:ext cx="11662347" cy="1200329"/>
          </a:xfrm>
          <a:prstGeom prst="rect">
            <a:avLst/>
          </a:prstGeom>
          <a:noFill/>
        </p:spPr>
        <p:txBody>
          <a:bodyPr wrap="square" rtlCol="0">
            <a:spAutoFit/>
          </a:bodyPr>
          <a:lstStyle/>
          <a:p>
            <a:pPr algn="ctr"/>
            <a:r>
              <a:rPr lang="en-US" sz="3600" dirty="0" smtClean="0">
                <a:solidFill>
                  <a:schemeClr val="bg1"/>
                </a:solidFill>
                <a:latin typeface="Palatino" charset="0"/>
                <a:ea typeface="Palatino" charset="0"/>
                <a:cs typeface="Palatino" charset="0"/>
              </a:rPr>
              <a:t>Traditional Mechanisms for </a:t>
            </a:r>
            <a:r>
              <a:rPr lang="en-US" sz="3600" smtClean="0">
                <a:solidFill>
                  <a:schemeClr val="bg1"/>
                </a:solidFill>
                <a:latin typeface="Palatino" charset="0"/>
                <a:ea typeface="Palatino" charset="0"/>
                <a:cs typeface="Palatino" charset="0"/>
              </a:rPr>
              <a:t>Predicting </a:t>
            </a:r>
          </a:p>
          <a:p>
            <a:pPr algn="ctr"/>
            <a:r>
              <a:rPr lang="en-US" sz="3600" dirty="0" smtClean="0">
                <a:solidFill>
                  <a:schemeClr val="bg1"/>
                </a:solidFill>
                <a:latin typeface="Palatino" charset="0"/>
                <a:ea typeface="Palatino" charset="0"/>
                <a:cs typeface="Palatino" charset="0"/>
              </a:rPr>
              <a:t>Disasters</a:t>
            </a:r>
            <a:endParaRPr lang="en-US" sz="3600" dirty="0">
              <a:solidFill>
                <a:schemeClr val="bg1"/>
              </a:solidFill>
              <a:latin typeface="Palatino" charset="0"/>
              <a:ea typeface="Palatino" charset="0"/>
              <a:cs typeface="Palatino" charset="0"/>
            </a:endParaRPr>
          </a:p>
        </p:txBody>
      </p:sp>
    </p:spTree>
    <p:extLst>
      <p:ext uri="{BB962C8B-B14F-4D97-AF65-F5344CB8AC3E}">
        <p14:creationId xmlns:p14="http://schemas.microsoft.com/office/powerpoint/2010/main" val="1068602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9784" y="569625"/>
            <a:ext cx="11662347" cy="646331"/>
          </a:xfrm>
          <a:prstGeom prst="rect">
            <a:avLst/>
          </a:prstGeom>
          <a:noFill/>
        </p:spPr>
        <p:txBody>
          <a:bodyPr wrap="square" rtlCol="0">
            <a:spAutoFit/>
          </a:bodyPr>
          <a:lstStyle/>
          <a:p>
            <a:pPr algn="ctr"/>
            <a:r>
              <a:rPr lang="en-US" sz="3600" dirty="0" smtClean="0">
                <a:solidFill>
                  <a:schemeClr val="accent3">
                    <a:lumMod val="40000"/>
                    <a:lumOff val="60000"/>
                  </a:schemeClr>
                </a:solidFill>
                <a:latin typeface="Palatino" charset="0"/>
                <a:ea typeface="Palatino" charset="0"/>
                <a:cs typeface="Palatino" charset="0"/>
              </a:rPr>
              <a:t>Formal Data vs. Traditional Ways of Knowing</a:t>
            </a:r>
            <a:endParaRPr lang="en-US" sz="3600" dirty="0">
              <a:solidFill>
                <a:schemeClr val="accent3">
                  <a:lumMod val="40000"/>
                  <a:lumOff val="60000"/>
                </a:schemeClr>
              </a:solidFill>
              <a:latin typeface="Palatino" charset="0"/>
              <a:ea typeface="Palatino" charset="0"/>
              <a:cs typeface="Palatino"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0905"/>
            <a:ext cx="6100997" cy="465595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0997" y="1290906"/>
            <a:ext cx="6091003" cy="4655957"/>
          </a:xfrm>
          <a:prstGeom prst="rect">
            <a:avLst/>
          </a:prstGeom>
        </p:spPr>
      </p:pic>
    </p:spTree>
    <p:extLst>
      <p:ext uri="{BB962C8B-B14F-4D97-AF65-F5344CB8AC3E}">
        <p14:creationId xmlns:p14="http://schemas.microsoft.com/office/powerpoint/2010/main" val="1141933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2" name="TextBox 1"/>
          <p:cNvSpPr txBox="1"/>
          <p:nvPr/>
        </p:nvSpPr>
        <p:spPr>
          <a:xfrm>
            <a:off x="529653" y="329783"/>
            <a:ext cx="11662347" cy="646331"/>
          </a:xfrm>
          <a:prstGeom prst="rect">
            <a:avLst/>
          </a:prstGeom>
          <a:noFill/>
        </p:spPr>
        <p:txBody>
          <a:bodyPr wrap="square" rtlCol="0">
            <a:spAutoFit/>
          </a:bodyPr>
          <a:lstStyle/>
          <a:p>
            <a:pPr algn="ctr"/>
            <a:r>
              <a:rPr lang="en-US" sz="3600" dirty="0" smtClean="0">
                <a:solidFill>
                  <a:schemeClr val="bg1"/>
                </a:solidFill>
                <a:latin typeface="Palatino" charset="0"/>
                <a:ea typeface="Palatino" charset="0"/>
                <a:cs typeface="Palatino" charset="0"/>
              </a:rPr>
              <a:t>Formal Early Warning Systems</a:t>
            </a:r>
            <a:endParaRPr lang="en-US" sz="3600" dirty="0">
              <a:solidFill>
                <a:schemeClr val="bg1"/>
              </a:solidFill>
              <a:latin typeface="Palatino" charset="0"/>
              <a:ea typeface="Palatino" charset="0"/>
              <a:cs typeface="Palatino" charset="0"/>
            </a:endParaRPr>
          </a:p>
        </p:txBody>
      </p:sp>
    </p:spTree>
    <p:extLst>
      <p:ext uri="{BB962C8B-B14F-4D97-AF65-F5344CB8AC3E}">
        <p14:creationId xmlns:p14="http://schemas.microsoft.com/office/powerpoint/2010/main" val="141553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2" name="TextBox 1"/>
          <p:cNvSpPr txBox="1"/>
          <p:nvPr/>
        </p:nvSpPr>
        <p:spPr>
          <a:xfrm>
            <a:off x="264826" y="305341"/>
            <a:ext cx="11662347" cy="646331"/>
          </a:xfrm>
          <a:prstGeom prst="rect">
            <a:avLst/>
          </a:prstGeom>
          <a:noFill/>
        </p:spPr>
        <p:txBody>
          <a:bodyPr wrap="square" rtlCol="0">
            <a:spAutoFit/>
          </a:bodyPr>
          <a:lstStyle/>
          <a:p>
            <a:pPr algn="ctr"/>
            <a:r>
              <a:rPr lang="en-US" sz="3600" dirty="0" smtClean="0">
                <a:solidFill>
                  <a:schemeClr val="accent3">
                    <a:lumMod val="40000"/>
                    <a:lumOff val="60000"/>
                  </a:schemeClr>
                </a:solidFill>
                <a:latin typeface="Palatino" charset="0"/>
                <a:ea typeface="Palatino" charset="0"/>
                <a:cs typeface="Palatino" charset="0"/>
              </a:rPr>
              <a:t>Limits of Existing Interventions</a:t>
            </a:r>
            <a:endParaRPr lang="en-US" sz="3600" dirty="0">
              <a:solidFill>
                <a:schemeClr val="accent3">
                  <a:lumMod val="40000"/>
                  <a:lumOff val="60000"/>
                </a:schemeClr>
              </a:solidFill>
              <a:latin typeface="Palatino" charset="0"/>
              <a:ea typeface="Palatino" charset="0"/>
              <a:cs typeface="Palatino" charset="0"/>
            </a:endParaRPr>
          </a:p>
        </p:txBody>
      </p:sp>
    </p:spTree>
    <p:extLst>
      <p:ext uri="{BB962C8B-B14F-4D97-AF65-F5344CB8AC3E}">
        <p14:creationId xmlns:p14="http://schemas.microsoft.com/office/powerpoint/2010/main" val="533231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2" name="TextBox 1"/>
          <p:cNvSpPr txBox="1"/>
          <p:nvPr/>
        </p:nvSpPr>
        <p:spPr>
          <a:xfrm>
            <a:off x="-404735" y="3429000"/>
            <a:ext cx="11662347" cy="646331"/>
          </a:xfrm>
          <a:prstGeom prst="rect">
            <a:avLst/>
          </a:prstGeom>
          <a:noFill/>
        </p:spPr>
        <p:txBody>
          <a:bodyPr wrap="square" rtlCol="0">
            <a:spAutoFit/>
          </a:bodyPr>
          <a:lstStyle/>
          <a:p>
            <a:pPr algn="ctr"/>
            <a:r>
              <a:rPr lang="en-US" sz="3600" dirty="0" smtClean="0">
                <a:solidFill>
                  <a:schemeClr val="accent3">
                    <a:lumMod val="40000"/>
                    <a:lumOff val="60000"/>
                  </a:schemeClr>
                </a:solidFill>
                <a:latin typeface="Palatino" charset="0"/>
                <a:ea typeface="Palatino" charset="0"/>
                <a:cs typeface="Palatino" charset="0"/>
              </a:rPr>
              <a:t>Informal Community-Based Early Warning Systems</a:t>
            </a:r>
            <a:endParaRPr lang="en-US" sz="3600" dirty="0">
              <a:solidFill>
                <a:schemeClr val="accent3">
                  <a:lumMod val="40000"/>
                  <a:lumOff val="60000"/>
                </a:schemeClr>
              </a:solidFill>
              <a:latin typeface="Palatino" charset="0"/>
              <a:ea typeface="Palatino" charset="0"/>
              <a:cs typeface="Palatino" charset="0"/>
            </a:endParaRPr>
          </a:p>
        </p:txBody>
      </p:sp>
    </p:spTree>
    <p:extLst>
      <p:ext uri="{BB962C8B-B14F-4D97-AF65-F5344CB8AC3E}">
        <p14:creationId xmlns:p14="http://schemas.microsoft.com/office/powerpoint/2010/main" val="1577085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2" name="TextBox 1"/>
          <p:cNvSpPr txBox="1"/>
          <p:nvPr/>
        </p:nvSpPr>
        <p:spPr>
          <a:xfrm>
            <a:off x="104931" y="5531370"/>
            <a:ext cx="11662347" cy="1200329"/>
          </a:xfrm>
          <a:prstGeom prst="rect">
            <a:avLst/>
          </a:prstGeom>
          <a:noFill/>
        </p:spPr>
        <p:txBody>
          <a:bodyPr wrap="square" rtlCol="0">
            <a:spAutoFit/>
          </a:bodyPr>
          <a:lstStyle/>
          <a:p>
            <a:pPr algn="ctr"/>
            <a:r>
              <a:rPr lang="en-US" sz="3600" dirty="0" smtClean="0">
                <a:solidFill>
                  <a:schemeClr val="accent3">
                    <a:lumMod val="40000"/>
                    <a:lumOff val="60000"/>
                  </a:schemeClr>
                </a:solidFill>
                <a:latin typeface="Palatino" charset="0"/>
                <a:ea typeface="Palatino" charset="0"/>
                <a:cs typeface="Palatino" charset="0"/>
              </a:rPr>
              <a:t>Traditional Communication Strategies for Exchanging Critical Information </a:t>
            </a:r>
            <a:endParaRPr lang="en-US" sz="3600" dirty="0">
              <a:solidFill>
                <a:schemeClr val="accent3">
                  <a:lumMod val="40000"/>
                  <a:lumOff val="60000"/>
                </a:schemeClr>
              </a:solidFill>
              <a:latin typeface="Palatino" charset="0"/>
              <a:ea typeface="Palatino" charset="0"/>
              <a:cs typeface="Palatino" charset="0"/>
            </a:endParaRPr>
          </a:p>
        </p:txBody>
      </p:sp>
    </p:spTree>
    <p:extLst>
      <p:ext uri="{BB962C8B-B14F-4D97-AF65-F5344CB8AC3E}">
        <p14:creationId xmlns:p14="http://schemas.microsoft.com/office/powerpoint/2010/main" val="1165427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957" y="0"/>
            <a:ext cx="9144000" cy="6858000"/>
          </a:xfrm>
          <a:prstGeom prst="rect">
            <a:avLst/>
          </a:prstGeom>
        </p:spPr>
      </p:pic>
      <p:sp>
        <p:nvSpPr>
          <p:cNvPr id="2" name="TextBox 1"/>
          <p:cNvSpPr txBox="1"/>
          <p:nvPr/>
        </p:nvSpPr>
        <p:spPr>
          <a:xfrm>
            <a:off x="329784" y="569625"/>
            <a:ext cx="11662347" cy="646331"/>
          </a:xfrm>
          <a:prstGeom prst="rect">
            <a:avLst/>
          </a:prstGeom>
          <a:noFill/>
        </p:spPr>
        <p:txBody>
          <a:bodyPr wrap="square" rtlCol="0">
            <a:spAutoFit/>
          </a:bodyPr>
          <a:lstStyle/>
          <a:p>
            <a:pPr algn="ctr"/>
            <a:r>
              <a:rPr lang="en-US" sz="3600" dirty="0" smtClean="0">
                <a:solidFill>
                  <a:schemeClr val="bg1"/>
                </a:solidFill>
                <a:latin typeface="Palatino" charset="0"/>
                <a:ea typeface="Palatino" charset="0"/>
                <a:cs typeface="Palatino" charset="0"/>
              </a:rPr>
              <a:t>Recommendations</a:t>
            </a:r>
            <a:endParaRPr lang="en-US" sz="3600" dirty="0">
              <a:solidFill>
                <a:schemeClr val="bg1"/>
              </a:solidFill>
              <a:latin typeface="Palatino" charset="0"/>
              <a:ea typeface="Palatino" charset="0"/>
              <a:cs typeface="Palatino" charset="0"/>
            </a:endParaRPr>
          </a:p>
        </p:txBody>
      </p:sp>
    </p:spTree>
    <p:extLst>
      <p:ext uri="{BB962C8B-B14F-4D97-AF65-F5344CB8AC3E}">
        <p14:creationId xmlns:p14="http://schemas.microsoft.com/office/powerpoint/2010/main" val="1674504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957" y="0"/>
            <a:ext cx="9144000" cy="6858000"/>
          </a:xfrm>
          <a:prstGeom prst="rect">
            <a:avLst/>
          </a:prstGeom>
        </p:spPr>
      </p:pic>
      <p:sp>
        <p:nvSpPr>
          <p:cNvPr id="2" name="TextBox 1"/>
          <p:cNvSpPr txBox="1"/>
          <p:nvPr/>
        </p:nvSpPr>
        <p:spPr>
          <a:xfrm>
            <a:off x="179882" y="5501390"/>
            <a:ext cx="11662347" cy="646331"/>
          </a:xfrm>
          <a:prstGeom prst="rect">
            <a:avLst/>
          </a:prstGeom>
          <a:noFill/>
        </p:spPr>
        <p:txBody>
          <a:bodyPr wrap="square" rtlCol="0">
            <a:spAutoFit/>
          </a:bodyPr>
          <a:lstStyle/>
          <a:p>
            <a:pPr algn="ctr"/>
            <a:r>
              <a:rPr lang="en-US" sz="3600" dirty="0" smtClean="0">
                <a:solidFill>
                  <a:schemeClr val="accent3">
                    <a:lumMod val="40000"/>
                    <a:lumOff val="60000"/>
                  </a:schemeClr>
                </a:solidFill>
                <a:latin typeface="Palatino" charset="0"/>
                <a:ea typeface="Palatino" charset="0"/>
                <a:cs typeface="Palatino" charset="0"/>
              </a:rPr>
              <a:t>Opportunities for Improving Community Based EWSs</a:t>
            </a:r>
            <a:endParaRPr lang="en-US" sz="3600" dirty="0">
              <a:solidFill>
                <a:schemeClr val="accent3">
                  <a:lumMod val="40000"/>
                  <a:lumOff val="60000"/>
                </a:schemeClr>
              </a:solidFill>
              <a:latin typeface="Palatino" charset="0"/>
              <a:ea typeface="Palatino" charset="0"/>
              <a:cs typeface="Palatino" charset="0"/>
            </a:endParaRPr>
          </a:p>
        </p:txBody>
      </p:sp>
    </p:spTree>
    <p:extLst>
      <p:ext uri="{BB962C8B-B14F-4D97-AF65-F5344CB8AC3E}">
        <p14:creationId xmlns:p14="http://schemas.microsoft.com/office/powerpoint/2010/main" val="996328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83348" y="191631"/>
            <a:ext cx="7111956" cy="1754326"/>
          </a:xfrm>
          <a:prstGeom prst="rect">
            <a:avLst/>
          </a:prstGeom>
          <a:noFill/>
        </p:spPr>
        <p:txBody>
          <a:bodyPr wrap="square" rtlCol="0">
            <a:spAutoFit/>
          </a:bodyPr>
          <a:lstStyle/>
          <a:p>
            <a:r>
              <a:rPr lang="en-US" sz="3600" dirty="0" smtClean="0">
                <a:solidFill>
                  <a:schemeClr val="accent3">
                    <a:lumMod val="40000"/>
                    <a:lumOff val="60000"/>
                  </a:schemeClr>
                </a:solidFill>
                <a:latin typeface="Palatino" charset="0"/>
                <a:ea typeface="Palatino" charset="0"/>
                <a:cs typeface="Palatino" charset="0"/>
              </a:rPr>
              <a:t>Example of Practical Action’s Community-Based EWS in Nepal and India</a:t>
            </a:r>
            <a:endParaRPr lang="en-US" sz="3600" dirty="0">
              <a:solidFill>
                <a:schemeClr val="accent3">
                  <a:lumMod val="40000"/>
                  <a:lumOff val="60000"/>
                </a:schemeClr>
              </a:solidFill>
              <a:latin typeface="Palatino" charset="0"/>
              <a:ea typeface="Palatino" charset="0"/>
              <a:cs typeface="Palatino"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199" y="0"/>
            <a:ext cx="4570214" cy="6858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3809" y="1945957"/>
            <a:ext cx="7102261" cy="4732991"/>
          </a:xfrm>
          <a:prstGeom prst="rect">
            <a:avLst/>
          </a:prstGeom>
        </p:spPr>
      </p:pic>
    </p:spTree>
    <p:extLst>
      <p:ext uri="{BB962C8B-B14F-4D97-AF65-F5344CB8AC3E}">
        <p14:creationId xmlns:p14="http://schemas.microsoft.com/office/powerpoint/2010/main" val="1601988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9587"/>
            <a:ext cx="9492482" cy="622841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1232" y="0"/>
            <a:ext cx="6645639" cy="4428695"/>
          </a:xfrm>
          <a:prstGeom prst="rect">
            <a:avLst/>
          </a:prstGeom>
        </p:spPr>
      </p:pic>
      <p:sp>
        <p:nvSpPr>
          <p:cNvPr id="5" name="TextBox 4"/>
          <p:cNvSpPr txBox="1"/>
          <p:nvPr/>
        </p:nvSpPr>
        <p:spPr>
          <a:xfrm>
            <a:off x="9492481" y="4519963"/>
            <a:ext cx="2894389" cy="1815882"/>
          </a:xfrm>
          <a:prstGeom prst="rect">
            <a:avLst/>
          </a:prstGeom>
          <a:noFill/>
        </p:spPr>
        <p:txBody>
          <a:bodyPr wrap="square" rtlCol="0">
            <a:spAutoFit/>
          </a:bodyPr>
          <a:lstStyle/>
          <a:p>
            <a:r>
              <a:rPr lang="en-US" sz="2800" dirty="0" smtClean="0">
                <a:solidFill>
                  <a:schemeClr val="accent3">
                    <a:lumMod val="40000"/>
                    <a:lumOff val="60000"/>
                  </a:schemeClr>
                </a:solidFill>
                <a:latin typeface="Palatino" charset="0"/>
                <a:ea typeface="Palatino" charset="0"/>
                <a:cs typeface="Palatino" charset="0"/>
              </a:rPr>
              <a:t>Gauge </a:t>
            </a:r>
            <a:r>
              <a:rPr lang="en-US" sz="2800" smtClean="0">
                <a:solidFill>
                  <a:schemeClr val="accent3">
                    <a:lumMod val="40000"/>
                    <a:lumOff val="60000"/>
                  </a:schemeClr>
                </a:solidFill>
                <a:latin typeface="Palatino" charset="0"/>
                <a:ea typeface="Palatino" charset="0"/>
                <a:cs typeface="Palatino" charset="0"/>
              </a:rPr>
              <a:t>Reader and Formal Communication </a:t>
            </a:r>
            <a:r>
              <a:rPr lang="en-US" sz="2800" dirty="0" smtClean="0">
                <a:solidFill>
                  <a:schemeClr val="accent3">
                    <a:lumMod val="40000"/>
                    <a:lumOff val="60000"/>
                  </a:schemeClr>
                </a:solidFill>
                <a:latin typeface="Palatino" charset="0"/>
                <a:ea typeface="Palatino" charset="0"/>
                <a:cs typeface="Palatino" charset="0"/>
              </a:rPr>
              <a:t>Structure</a:t>
            </a:r>
            <a:endParaRPr lang="en-US" sz="2800" dirty="0">
              <a:solidFill>
                <a:schemeClr val="accent3">
                  <a:lumMod val="40000"/>
                  <a:lumOff val="60000"/>
                </a:schemeClr>
              </a:solidFill>
              <a:latin typeface="Palatino" charset="0"/>
              <a:ea typeface="Palatino" charset="0"/>
              <a:cs typeface="Palatino" charset="0"/>
            </a:endParaRPr>
          </a:p>
        </p:txBody>
      </p:sp>
    </p:spTree>
    <p:extLst>
      <p:ext uri="{BB962C8B-B14F-4D97-AF65-F5344CB8AC3E}">
        <p14:creationId xmlns:p14="http://schemas.microsoft.com/office/powerpoint/2010/main" val="740905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6747"/>
            <a:ext cx="6021336" cy="475188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0097" y="1146747"/>
            <a:ext cx="6961903" cy="4639456"/>
          </a:xfrm>
          <a:prstGeom prst="rect">
            <a:avLst/>
          </a:prstGeom>
        </p:spPr>
      </p:pic>
      <p:sp>
        <p:nvSpPr>
          <p:cNvPr id="6" name="TextBox 5"/>
          <p:cNvSpPr txBox="1"/>
          <p:nvPr/>
        </p:nvSpPr>
        <p:spPr>
          <a:xfrm>
            <a:off x="2143596" y="511101"/>
            <a:ext cx="10048404" cy="523220"/>
          </a:xfrm>
          <a:prstGeom prst="rect">
            <a:avLst/>
          </a:prstGeom>
          <a:noFill/>
        </p:spPr>
        <p:txBody>
          <a:bodyPr wrap="square" rtlCol="0">
            <a:spAutoFit/>
          </a:bodyPr>
          <a:lstStyle/>
          <a:p>
            <a:r>
              <a:rPr lang="en-US" sz="2800" dirty="0" smtClean="0">
                <a:solidFill>
                  <a:schemeClr val="accent3">
                    <a:lumMod val="40000"/>
                    <a:lumOff val="60000"/>
                  </a:schemeClr>
                </a:solidFill>
                <a:latin typeface="Palatino" charset="0"/>
                <a:ea typeface="Palatino" charset="0"/>
                <a:cs typeface="Palatino" charset="0"/>
              </a:rPr>
              <a:t>Participatory Risk Maps and Community Meetings </a:t>
            </a:r>
            <a:endParaRPr lang="en-US" sz="2800" dirty="0">
              <a:solidFill>
                <a:schemeClr val="accent3">
                  <a:lumMod val="40000"/>
                  <a:lumOff val="60000"/>
                </a:schemeClr>
              </a:solidFill>
              <a:latin typeface="Palatino" charset="0"/>
              <a:ea typeface="Palatino" charset="0"/>
              <a:cs typeface="Palatino" charset="0"/>
            </a:endParaRPr>
          </a:p>
        </p:txBody>
      </p:sp>
    </p:spTree>
    <p:extLst>
      <p:ext uri="{BB962C8B-B14F-4D97-AF65-F5344CB8AC3E}">
        <p14:creationId xmlns:p14="http://schemas.microsoft.com/office/powerpoint/2010/main" val="168553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800" y="0"/>
            <a:ext cx="10291020" cy="6858000"/>
          </a:xfrm>
          <a:prstGeom prst="rect">
            <a:avLst/>
          </a:prstGeom>
        </p:spPr>
      </p:pic>
      <p:sp>
        <p:nvSpPr>
          <p:cNvPr id="5" name="TextBox 4"/>
          <p:cNvSpPr txBox="1"/>
          <p:nvPr/>
        </p:nvSpPr>
        <p:spPr>
          <a:xfrm>
            <a:off x="939800" y="6334780"/>
            <a:ext cx="10291020" cy="523220"/>
          </a:xfrm>
          <a:prstGeom prst="rect">
            <a:avLst/>
          </a:prstGeom>
          <a:noFill/>
        </p:spPr>
        <p:txBody>
          <a:bodyPr wrap="square" rtlCol="0">
            <a:spAutoFit/>
          </a:bodyPr>
          <a:lstStyle/>
          <a:p>
            <a:r>
              <a:rPr lang="en-US" sz="2800" dirty="0" smtClean="0">
                <a:solidFill>
                  <a:schemeClr val="bg1"/>
                </a:solidFill>
                <a:latin typeface="Palatino" charset="0"/>
                <a:ea typeface="Palatino" charset="0"/>
                <a:cs typeface="Palatino" charset="0"/>
              </a:rPr>
              <a:t>Linking Upstream-Downstream Communities via Cell Phone </a:t>
            </a:r>
            <a:endParaRPr lang="en-US" sz="2800" dirty="0">
              <a:solidFill>
                <a:schemeClr val="bg1"/>
              </a:solidFill>
              <a:latin typeface="Palatino" charset="0"/>
              <a:ea typeface="Palatino" charset="0"/>
              <a:cs typeface="Palatino" charset="0"/>
            </a:endParaRPr>
          </a:p>
        </p:txBody>
      </p:sp>
    </p:spTree>
    <p:extLst>
      <p:ext uri="{BB962C8B-B14F-4D97-AF65-F5344CB8AC3E}">
        <p14:creationId xmlns:p14="http://schemas.microsoft.com/office/powerpoint/2010/main" val="1367396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715" y="443646"/>
            <a:ext cx="11157679" cy="6414354"/>
          </a:xfrm>
          <a:prstGeom prst="rect">
            <a:avLst/>
          </a:prstGeom>
        </p:spPr>
      </p:pic>
      <p:sp>
        <p:nvSpPr>
          <p:cNvPr id="5" name="TextBox 4"/>
          <p:cNvSpPr txBox="1"/>
          <p:nvPr/>
        </p:nvSpPr>
        <p:spPr>
          <a:xfrm>
            <a:off x="1713875" y="0"/>
            <a:ext cx="10478125" cy="523220"/>
          </a:xfrm>
          <a:prstGeom prst="rect">
            <a:avLst/>
          </a:prstGeom>
          <a:noFill/>
        </p:spPr>
        <p:txBody>
          <a:bodyPr wrap="square" rtlCol="0">
            <a:spAutoFit/>
          </a:bodyPr>
          <a:lstStyle/>
          <a:p>
            <a:r>
              <a:rPr lang="en-US" sz="2800" dirty="0" smtClean="0">
                <a:latin typeface="Palatino" charset="0"/>
                <a:ea typeface="Palatino" charset="0"/>
                <a:cs typeface="Palatino" charset="0"/>
              </a:rPr>
              <a:t>Safe Shelters </a:t>
            </a:r>
            <a:r>
              <a:rPr lang="en-US" sz="2800" smtClean="0">
                <a:latin typeface="Palatino" charset="0"/>
                <a:ea typeface="Palatino" charset="0"/>
                <a:cs typeface="Palatino" charset="0"/>
              </a:rPr>
              <a:t>and Establishment of Evacuation Routes</a:t>
            </a:r>
            <a:endParaRPr lang="en-US" sz="2800" dirty="0">
              <a:latin typeface="Palatino" charset="0"/>
              <a:ea typeface="Palatino" charset="0"/>
              <a:cs typeface="Palatino" charset="0"/>
            </a:endParaRPr>
          </a:p>
        </p:txBody>
      </p:sp>
    </p:spTree>
    <p:extLst>
      <p:ext uri="{BB962C8B-B14F-4D97-AF65-F5344CB8AC3E}">
        <p14:creationId xmlns:p14="http://schemas.microsoft.com/office/powerpoint/2010/main" val="391494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9784" y="569625"/>
            <a:ext cx="11662347" cy="1200329"/>
          </a:xfrm>
          <a:prstGeom prst="rect">
            <a:avLst/>
          </a:prstGeom>
          <a:noFill/>
        </p:spPr>
        <p:txBody>
          <a:bodyPr wrap="square" rtlCol="0">
            <a:spAutoFit/>
          </a:bodyPr>
          <a:lstStyle/>
          <a:p>
            <a:pPr algn="ctr"/>
            <a:r>
              <a:rPr lang="en-US" sz="3600" dirty="0" smtClean="0">
                <a:solidFill>
                  <a:schemeClr val="accent3">
                    <a:lumMod val="40000"/>
                    <a:lumOff val="60000"/>
                  </a:schemeClr>
                </a:solidFill>
                <a:latin typeface="Palatino" charset="0"/>
                <a:ea typeface="Palatino" charset="0"/>
                <a:cs typeface="Palatino" charset="0"/>
              </a:rPr>
              <a:t>Suggestions for Climate Adaptive Strategies Integrating Traditional Knowledge and Formal Interventions</a:t>
            </a:r>
            <a:endParaRPr lang="en-US" sz="3600" dirty="0">
              <a:solidFill>
                <a:schemeClr val="accent3">
                  <a:lumMod val="40000"/>
                  <a:lumOff val="60000"/>
                </a:schemeClr>
              </a:solidFill>
              <a:latin typeface="Palatino" charset="0"/>
              <a:ea typeface="Palatino" charset="0"/>
              <a:cs typeface="Palatino"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4566" y="1963711"/>
            <a:ext cx="6177434" cy="463307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63711"/>
            <a:ext cx="6177435" cy="4633076"/>
          </a:xfrm>
          <a:prstGeom prst="rect">
            <a:avLst/>
          </a:prstGeom>
        </p:spPr>
      </p:pic>
    </p:spTree>
    <p:extLst>
      <p:ext uri="{BB962C8B-B14F-4D97-AF65-F5344CB8AC3E}">
        <p14:creationId xmlns:p14="http://schemas.microsoft.com/office/powerpoint/2010/main" val="287045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2" name="TextBox 1"/>
          <p:cNvSpPr txBox="1"/>
          <p:nvPr/>
        </p:nvSpPr>
        <p:spPr>
          <a:xfrm>
            <a:off x="119922" y="329782"/>
            <a:ext cx="11662347" cy="646331"/>
          </a:xfrm>
          <a:prstGeom prst="rect">
            <a:avLst/>
          </a:prstGeom>
          <a:noFill/>
        </p:spPr>
        <p:txBody>
          <a:bodyPr wrap="square" rtlCol="0">
            <a:spAutoFit/>
          </a:bodyPr>
          <a:lstStyle/>
          <a:p>
            <a:pPr algn="ctr"/>
            <a:r>
              <a:rPr lang="en-US" sz="3600" dirty="0" smtClean="0">
                <a:solidFill>
                  <a:schemeClr val="bg1"/>
                </a:solidFill>
                <a:latin typeface="Palatino" charset="0"/>
                <a:ea typeface="Palatino" charset="0"/>
                <a:cs typeface="Palatino" charset="0"/>
              </a:rPr>
              <a:t>Conclusion</a:t>
            </a:r>
            <a:endParaRPr lang="en-US" sz="3600" dirty="0">
              <a:solidFill>
                <a:schemeClr val="bg1"/>
              </a:solidFill>
              <a:latin typeface="Palatino" charset="0"/>
              <a:ea typeface="Palatino" charset="0"/>
              <a:cs typeface="Palatino" charset="0"/>
            </a:endParaRPr>
          </a:p>
        </p:txBody>
      </p:sp>
    </p:spTree>
    <p:extLst>
      <p:ext uri="{BB962C8B-B14F-4D97-AF65-F5344CB8AC3E}">
        <p14:creationId xmlns:p14="http://schemas.microsoft.com/office/powerpoint/2010/main" val="308333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3317" y="299802"/>
            <a:ext cx="6715594" cy="707886"/>
          </a:xfrm>
          <a:prstGeom prst="rect">
            <a:avLst/>
          </a:prstGeom>
          <a:noFill/>
        </p:spPr>
        <p:txBody>
          <a:bodyPr wrap="square" rtlCol="0">
            <a:spAutoFit/>
          </a:bodyPr>
          <a:lstStyle/>
          <a:p>
            <a:pPr algn="ctr"/>
            <a:r>
              <a:rPr lang="en-US" sz="4000" dirty="0" smtClean="0">
                <a:solidFill>
                  <a:schemeClr val="accent3">
                    <a:lumMod val="40000"/>
                    <a:lumOff val="60000"/>
                  </a:schemeClr>
                </a:solidFill>
                <a:latin typeface="Palatino" charset="0"/>
                <a:ea typeface="Palatino" charset="0"/>
                <a:cs typeface="Palatino" charset="0"/>
              </a:rPr>
              <a:t>Acknowledgements</a:t>
            </a:r>
            <a:endParaRPr lang="en-US" sz="4000" dirty="0">
              <a:solidFill>
                <a:schemeClr val="accent3">
                  <a:lumMod val="40000"/>
                  <a:lumOff val="60000"/>
                </a:schemeClr>
              </a:solidFill>
              <a:latin typeface="Palatino" charset="0"/>
              <a:ea typeface="Palatino" charset="0"/>
              <a:cs typeface="Palatin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03" y="1133077"/>
            <a:ext cx="7536941" cy="565270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2703" y="1133077"/>
            <a:ext cx="4212448" cy="5652706"/>
          </a:xfrm>
          <a:prstGeom prst="rect">
            <a:avLst/>
          </a:prstGeom>
        </p:spPr>
      </p:pic>
    </p:spTree>
    <p:extLst>
      <p:ext uri="{BB962C8B-B14F-4D97-AF65-F5344CB8AC3E}">
        <p14:creationId xmlns:p14="http://schemas.microsoft.com/office/powerpoint/2010/main" val="5645586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1069</TotalTime>
  <Words>3949</Words>
  <Application>Microsoft Macintosh PowerPoint</Application>
  <PresentationFormat>Widescreen</PresentationFormat>
  <Paragraphs>351</Paragraphs>
  <Slides>26</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Palatino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88</cp:revision>
  <cp:lastPrinted>2016-08-15T10:55:17Z</cp:lastPrinted>
  <dcterms:created xsi:type="dcterms:W3CDTF">2016-08-09T10:01:16Z</dcterms:created>
  <dcterms:modified xsi:type="dcterms:W3CDTF">2016-08-17T14:07:05Z</dcterms:modified>
</cp:coreProperties>
</file>